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79" r:id="rId3"/>
    <p:sldId id="285" r:id="rId4"/>
    <p:sldId id="284" r:id="rId5"/>
    <p:sldId id="257" r:id="rId6"/>
    <p:sldId id="258" r:id="rId7"/>
    <p:sldId id="287" r:id="rId8"/>
    <p:sldId id="260" r:id="rId9"/>
    <p:sldId id="259" r:id="rId10"/>
    <p:sldId id="286" r:id="rId11"/>
    <p:sldId id="288" r:id="rId12"/>
    <p:sldId id="289" r:id="rId13"/>
    <p:sldId id="262" r:id="rId14"/>
    <p:sldId id="264" r:id="rId15"/>
    <p:sldId id="265" r:id="rId16"/>
    <p:sldId id="266" r:id="rId17"/>
    <p:sldId id="267" r:id="rId18"/>
    <p:sldId id="271" r:id="rId19"/>
    <p:sldId id="270" r:id="rId20"/>
    <p:sldId id="269" r:id="rId21"/>
    <p:sldId id="268" r:id="rId22"/>
    <p:sldId id="280" r:id="rId23"/>
    <p:sldId id="281" r:id="rId24"/>
    <p:sldId id="282" r:id="rId25"/>
    <p:sldId id="283" r:id="rId26"/>
    <p:sldId id="274" r:id="rId27"/>
    <p:sldId id="273" r:id="rId28"/>
    <p:sldId id="272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D60E-AF5C-4372-AA32-02195584C7ED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C9E3C-6519-406D-A1C8-3F4CB3A50C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83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9E3C-6519-406D-A1C8-3F4CB3A50C2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30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C57F4B-3874-4CD9-A60F-E7A1EAD5B831}" type="datetimeFigureOut">
              <a:rPr lang="pl-PL" smtClean="0"/>
              <a:pPr/>
              <a:t>12.02.2025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\Desktop\DBI\monika_(ALLConverter)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\Desktop\DBI\iza_(ALLConverter).wm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\Desktop\DBI\goryl_(ALLConverter)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E809F16-0B9A-411D-9DFD-6EF63EEFD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29001" r="35037" b="38800"/>
          <a:stretch/>
        </p:blipFill>
        <p:spPr>
          <a:xfrm>
            <a:off x="163858" y="1556792"/>
            <a:ext cx="881628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07570"/>
      </p:ext>
    </p:extLst>
  </p:cSld>
  <p:clrMapOvr>
    <a:masterClrMapping/>
  </p:clrMapOvr>
  <p:transition advClick="0" advTm="8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7158" y="357166"/>
            <a:ext cx="8286808" cy="469774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Rozrywka-W Internecie istnieje wiele portali rozrywkowych, na których można grać, oglądać zdjęcia, czytać ciekawe teksty, brać udział w konkursach, rozwiązywać krzyżówki i 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psychotesty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Inne- Dzięki aukcjom internetowym                                                                                       można kupować, sprzedawać i zamieniać                    większość rzeczy. Konta internetowe pozwalają opłacać rachunki, wykonywać przelewy, sprawdzać saldo bez potrzeby wizyty w oddziale banku.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0962" name="Picture 2" descr="http://club-fm.pl/wp-content/uploads/media/internet_to_rozryw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3929058" cy="306373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85720" y="357166"/>
            <a:ext cx="8286808" cy="6143668"/>
          </a:xfrm>
        </p:spPr>
        <p:txBody>
          <a:bodyPr>
            <a:normAutofit/>
          </a:bodyPr>
          <a:lstStyle/>
          <a:p>
            <a:r>
              <a:rPr lang="pl-PL" b="1" dirty="0" err="1"/>
              <a:t>Netykieta</a:t>
            </a:r>
            <a:r>
              <a:rPr lang="pl-PL" dirty="0"/>
              <a:t> (net (ang.) – "sieć" i </a:t>
            </a:r>
            <a:r>
              <a:rPr lang="pl-PL" dirty="0" err="1"/>
              <a:t>etiquette</a:t>
            </a:r>
            <a:r>
              <a:rPr lang="pl-PL" dirty="0"/>
              <a:t> (</a:t>
            </a:r>
            <a:r>
              <a:rPr lang="pl-PL" dirty="0" err="1"/>
              <a:t>fr</a:t>
            </a:r>
            <a:r>
              <a:rPr lang="pl-PL" dirty="0"/>
              <a:t>.) – "formy zachowania się") – zbiór zasad przyzwoitego zachowania w Internecie, swoista etykieta obowiązująca w sieci (ang. net).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Zasady </a:t>
            </a:r>
            <a:r>
              <a:rPr lang="pl-PL" dirty="0" err="1"/>
              <a:t>Netykiety</a:t>
            </a:r>
            <a:r>
              <a:rPr lang="pl-PL" dirty="0"/>
              <a:t> wynikają wprost z ogólnych zasad przyzwoitości lub są odzwierciedleniem niemożliwych do ujęcia w standardy ograniczeń technicznych wynikających z natury danej usługi Internetu. </a:t>
            </a:r>
          </a:p>
          <a:p>
            <a:endParaRPr lang="pl-PL" dirty="0"/>
          </a:p>
        </p:txBody>
      </p:sp>
      <p:pic>
        <p:nvPicPr>
          <p:cNvPr id="44034" name="Picture 2" descr="http://lozbjn.edu.pl/bi/grafiki/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643314"/>
            <a:ext cx="2643206" cy="264320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8596" y="285728"/>
            <a:ext cx="8429684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3600" b="1" dirty="0"/>
              <a:t>Zalecenia </a:t>
            </a:r>
            <a:r>
              <a:rPr lang="pl-PL" sz="3600" b="1" dirty="0" err="1"/>
              <a:t>Netykiety</a:t>
            </a:r>
            <a:endParaRPr lang="pl-PL" sz="3600" b="1" dirty="0"/>
          </a:p>
          <a:p>
            <a:pPr>
              <a:buNone/>
            </a:pPr>
            <a:endParaRPr lang="pl-PL" b="1" dirty="0"/>
          </a:p>
          <a:p>
            <a:pPr lvl="0"/>
            <a:r>
              <a:rPr lang="pl-PL" dirty="0"/>
              <a:t>zakaz pisania wulgaryzmów</a:t>
            </a:r>
          </a:p>
          <a:p>
            <a:pPr lvl="0"/>
            <a:r>
              <a:rPr lang="pl-PL" dirty="0"/>
              <a:t>zakaz </a:t>
            </a:r>
            <a:r>
              <a:rPr lang="pl-PL" dirty="0" err="1"/>
              <a:t>spamowania</a:t>
            </a:r>
            <a:r>
              <a:rPr lang="pl-PL" dirty="0"/>
              <a:t> (m.in. wysyłania niechcianych linków do stron) i wysyłania tzw. "łańcuszków szczęścia"</a:t>
            </a:r>
          </a:p>
          <a:p>
            <a:pPr lvl="0"/>
            <a:r>
              <a:rPr lang="pl-PL" dirty="0"/>
              <a:t>zakaz wysyłania listów (e-maili) do wielu osób naraz z jawnymi adresami poczty elektronicznej (stosujemy kopię ukrytą)</a:t>
            </a:r>
          </a:p>
          <a:p>
            <a:pPr lvl="0"/>
            <a:r>
              <a:rPr lang="pl-PL" dirty="0"/>
              <a:t>zakaz pisania nie na temat</a:t>
            </a:r>
          </a:p>
          <a:p>
            <a:pPr lvl="0"/>
            <a:r>
              <a:rPr lang="pl-PL" dirty="0"/>
              <a:t>zakaz </a:t>
            </a:r>
            <a:r>
              <a:rPr lang="pl-PL" dirty="0" err="1"/>
              <a:t>floodowania</a:t>
            </a:r>
            <a:r>
              <a:rPr lang="pl-PL" dirty="0"/>
              <a:t> (wysłania tej samej wiadomości lub wielu różnych wiadomości w bardzo krótkich odstępach czasu)</a:t>
            </a:r>
          </a:p>
          <a:p>
            <a:pPr lvl="0"/>
            <a:r>
              <a:rPr lang="pl-PL" dirty="0"/>
              <a:t>zakaz nagabywania osób, które sobie tego nie życzą</a:t>
            </a:r>
          </a:p>
          <a:p>
            <a:pPr lvl="0"/>
            <a:r>
              <a:rPr lang="pl-PL" dirty="0"/>
              <a:t>zasady dotyczące znaków diakrytycznych – użytkownicy niektórych kanałów IRC nie życzą sobie używania polskich liter, natomiast na forach internetowych pisanie bez polskich znaków diakrytycznych bywa źle widziane; </a:t>
            </a:r>
          </a:p>
          <a:p>
            <a:pPr lvl="0"/>
            <a:r>
              <a:rPr lang="pl-PL" dirty="0"/>
              <a:t>zakaz ciągłego pisania wielkimi literami</a:t>
            </a:r>
          </a:p>
          <a:p>
            <a:pPr lvl="0"/>
            <a:r>
              <a:rPr lang="pl-PL" dirty="0"/>
              <a:t>zakaz pisania naprzemiennie wielkich i małych liter (tzw. </a:t>
            </a:r>
            <a:r>
              <a:rPr lang="pl-PL" dirty="0" err="1"/>
              <a:t>poke-pismo</a:t>
            </a:r>
            <a:r>
              <a:rPr lang="pl-PL" dirty="0"/>
              <a:t>)</a:t>
            </a:r>
          </a:p>
          <a:p>
            <a:pPr lvl="0"/>
            <a:r>
              <a:rPr lang="pl-PL" dirty="0"/>
              <a:t>nakaz używania </a:t>
            </a:r>
            <a:r>
              <a:rPr lang="pl-PL" dirty="0" err="1"/>
              <a:t>emotikon</a:t>
            </a:r>
            <a:r>
              <a:rPr lang="pl-PL" dirty="0"/>
              <a:t> z rozwagą (mają być dodatkiem do tekstu, a nie główną treścią)</a:t>
            </a:r>
          </a:p>
          <a:p>
            <a:pPr lvl="0"/>
            <a:r>
              <a:rPr lang="pl-PL" dirty="0"/>
              <a:t>w dyskusjach, zwłaszcza w Usenecie i na forach internetowych zwracamy się po </a:t>
            </a:r>
            <a:r>
              <a:rPr lang="pl-PL" dirty="0" err="1"/>
              <a:t>nicku</a:t>
            </a:r>
            <a:r>
              <a:rPr lang="pl-PL" dirty="0"/>
              <a:t> lub imieniu jeśli rozmówca wyraża na to zgodę. Nigdy samym nazwiskiem. Nie należy się obrażać, jeśli ktoś zwraca się do nas "per ty", a nie w formie grzecznościowej, i nie należy się obawiać używania takiej bezpośredniej formy.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888931"/>
            <a:ext cx="8494255" cy="955893"/>
          </a:xfrm>
        </p:spPr>
        <p:txBody>
          <a:bodyPr>
            <a:normAutofit/>
          </a:bodyPr>
          <a:lstStyle/>
          <a:p>
            <a:r>
              <a:rPr lang="pl-PL" sz="2400" b="1" u="sng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Anonimowość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Z jednej strony zaleta, a z drugiej ogromne zagrożenie…</a:t>
            </a:r>
            <a:endParaRPr lang="pl-PL" sz="2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16632"/>
            <a:ext cx="88386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Wady korzystania z Internetu</a:t>
            </a:r>
            <a:endParaRPr lang="pl-PL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879"/>
            <a:ext cx="4611199" cy="453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44" y="1571612"/>
            <a:ext cx="4559556" cy="4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264460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17335" y="188640"/>
            <a:ext cx="3024336" cy="6520770"/>
          </a:xfrm>
        </p:spPr>
        <p:txBody>
          <a:bodyPr>
            <a:normAutofit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Nigdy nie wiadomo, kto tak naprawdę siedzi "po drugiej stronie" monitora i jakie ma zamiary. Wiele osób wykorzystuje tę zaletę Internetu do niecnych celów, m.in.: seksualnych.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Największym zagrożeniem dla dzieci i młodzieży są pedofile. W Internecie znajduje się również wiele treści pornograficznych i ośmieszających innych - oglądanie ich przez osoby niepełnoletnie jest zabronione.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" y="260648"/>
            <a:ext cx="600092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14179" y="5733256"/>
            <a:ext cx="560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>
                <a:solidFill>
                  <a:srgbClr val="FF0000"/>
                </a:solidFill>
              </a:rPr>
              <a:t>NIGDY NIE WIADOMO, </a:t>
            </a:r>
          </a:p>
          <a:p>
            <a:r>
              <a:rPr lang="pl-PL" sz="2400" b="1" u="sng" dirty="0">
                <a:solidFill>
                  <a:srgbClr val="FF0000"/>
                </a:solidFill>
              </a:rPr>
              <a:t>KTO SIEDZI PO DRUGIEJ STRONIE ... !</a:t>
            </a:r>
          </a:p>
        </p:txBody>
      </p:sp>
    </p:spTree>
    <p:extLst>
      <p:ext uri="{BB962C8B-B14F-4D97-AF65-F5344CB8AC3E}">
        <p14:creationId xmlns:p14="http://schemas.microsoft.com/office/powerpoint/2010/main" val="3071771245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22147"/>
            <a:ext cx="8424936" cy="4104456"/>
          </a:xfrm>
        </p:spPr>
        <p:txBody>
          <a:bodyPr/>
          <a:lstStyle/>
          <a:p>
            <a:r>
              <a:rPr lang="pl-PL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Wirusy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To prawdziwa plaga Internetu. Wirusy komputerowe umieszczane są na wielu stronach www, a także w e-mailach i plikach pobieranych z Sieci. Najlepszą ochroną przed nimi jest firewall - zapora sieciowa, blokująca dostęp do komputera.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098" name="Picture 2" descr="http://www.marketingowy.net/wp-content/uploads/2009/05/virus_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44" y="1844824"/>
            <a:ext cx="4907574" cy="4907574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04140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4581128"/>
            <a:ext cx="8217024" cy="1857360"/>
          </a:xfrm>
        </p:spPr>
        <p:txBody>
          <a:bodyPr>
            <a:normAutofit fontScale="92500" lnSpcReduction="20000"/>
          </a:bodyPr>
          <a:lstStyle/>
          <a:p>
            <a:r>
              <a:rPr lang="pl-PL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Spam</a:t>
            </a:r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Każdy posiadacz skrzynki e-mail doświadczył tego zjawiska. Aby ustrzec się przed zalewającą falą reklam i ofert rozsyłanych po całej Sieci, należy posiadać filtr antyspamowy. Równie irytujące są wyskakujące reklamy, których czasem nie da się wyłączyć. Można się z nimi spotkać na wielu stronach i portalach internetowych.</a:t>
            </a:r>
          </a:p>
          <a:p>
            <a:pPr marL="45720" indent="0">
              <a:buNone/>
            </a:pP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mnc.pl/wp-content/uploads/2010/07/stop-sp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83" y="42601"/>
            <a:ext cx="2836824" cy="2865193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stream.pl/uploads/SP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74" y="1401490"/>
            <a:ext cx="2675452" cy="2667743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ogdan.files.wordpress.com/2012/07/sp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038"/>
            <a:ext cx="3061158" cy="2313529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Łukasz\Desktop\I\EMAIL3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18" y="3229184"/>
            <a:ext cx="3007589" cy="115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00004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6944" cy="3456384"/>
          </a:xfrm>
        </p:spPr>
        <p:txBody>
          <a:bodyPr>
            <a:normAutofit/>
          </a:bodyPr>
          <a:lstStyle/>
          <a:p>
            <a:r>
              <a:rPr lang="pl-PL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Wyłudzenia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- Jeśli już się zdarzają, to najczęściej na serwisach aukcyjnych. Tam oszustwo i kradzież pieniędzy jest dość znanym zjawiskiem. Po zamówieniu produktu i wysłaniu przelewu na konto sprzedawcy, paczka często w ogóle nie dociera pod wskazany adres albo wybrany towar jest uszkodzony bądź zepsuty i nie nadaje się do użytku. Dlatego przed zatwierdzeniem transakcji (bez względu na wartość produktu), należy przeczytać komentarze innych użytkowników na temat danego sprzedawcy.</a:t>
            </a:r>
          </a:p>
          <a:p>
            <a:endParaRPr lang="pl-PL" dirty="0"/>
          </a:p>
        </p:txBody>
      </p:sp>
      <p:pic>
        <p:nvPicPr>
          <p:cNvPr id="6146" name="Picture 2" descr="http://bezpieczny-pc.pl/wp-content/uploads/2012/09/e-banki-screen-300x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869904" cy="3311536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47771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304110"/>
            <a:ext cx="4464496" cy="6911103"/>
          </a:xfrm>
        </p:spPr>
        <p:txBody>
          <a:bodyPr>
            <a:normAutofit fontScale="92500" lnSpcReduction="10000"/>
          </a:bodyPr>
          <a:lstStyle/>
          <a:p>
            <a:r>
              <a:rPr lang="pl-PL" sz="2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Uzależnienie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- Wszystko w nadmiarze szkodzi, podobnie jak częste korzystanie z Internetu. Człowiek izoluje się od społeczności, każdą wolną chwilę spędzając przed monitorem i surfując po stronach internetowych.</a:t>
            </a:r>
          </a:p>
          <a:p>
            <a:pPr marL="4572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 końcu  zapomina o codziennych obowiązkach, rodzinie oraz znajomych. Uzależnienie od Internetu odbija się nie tylko na psychice, ale też na zdrowiu – mogą pojawić się takie schorzenia jak: fobie społeczne (lęk przed kontaktem z ludźmi w realnym świecie, strach przed opuszczeniem mieszkania), wady wzroku i postawy, a także bezsenność, nerwica i depresja.</a:t>
            </a:r>
          </a:p>
          <a:p>
            <a:endParaRPr lang="pl-PL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i.racjonalista.pl/img/news/fbytsyringe_350x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866">
            <a:off x="4189915" y="1882355"/>
            <a:ext cx="2869800" cy="2517225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asson.pl/wp-content/uploads/2012/11/internet-addiction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13">
            <a:off x="5661197" y="3505371"/>
            <a:ext cx="3147386" cy="2874948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Łukasz\Desktop\I\0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719">
            <a:off x="6273086" y="400239"/>
            <a:ext cx="2598160" cy="18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95894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3068960"/>
            <a:ext cx="8640960" cy="3600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Bardzo trudno jest wskazać na pierwsze objawy uzależnienia od Internetu, ponieważ jest to pewien proces. </a:t>
            </a:r>
          </a:p>
          <a:p>
            <a:pPr marL="45720" indent="0">
              <a:buNone/>
            </a:pP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Niemniej jednak należy zwrócić uwagę na: uwagi bliskich o ilości czasu spędzonego przed komputerem, agresywną reakcję na tego typu spostrzeżenia, ukrywanie rzeczywistego czasu spędzonego w sieci, nieudane próby "odstawienia" Internetu, poczucie braku i niezadowolenia w chwilach braku dostępu do Sieci, kupowanie coraz to nowszych gadżetów umożliwiających kontakt z siecią zawsze i wszędzie, zaniedbywanie obowiązków, relacji rodzinnych i towarzyskich oraz traktowanie wirtualnej rzeczywistości jako sposobu ucieczki od problemów.</a:t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4756"/>
            <a:ext cx="4554626" cy="2561977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756"/>
            <a:ext cx="3546750" cy="2609722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495201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00034" y="1428736"/>
            <a:ext cx="8208912" cy="41434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   Dzień Bezpiecznego Internetu (DBI) obchodzony jest z inicjatywy Komisji Europejskiej od 2004 roku i ma na celu inicjowanie i propagowanie działań na rzecz bezpiecznego dostępu dzieci i młodzieży do zasobów internetowych.</a:t>
            </a:r>
          </a:p>
          <a:p>
            <a:pPr>
              <a:buNone/>
            </a:pPr>
            <a:r>
              <a:rPr lang="pl-PL" dirty="0"/>
              <a:t> </a:t>
            </a:r>
          </a:p>
          <a:p>
            <a:pPr>
              <a:buNone/>
            </a:pPr>
            <a:r>
              <a:rPr lang="pl-PL" dirty="0"/>
              <a:t>   W Polsce Dzień Bezpiecznego Internetu od 2005 roku organizowany jest przez Fundację Dzieci Niczyje oraz Naukową i Akademicką Sieć Komputerową (NASK) – realizatorów unijnego programu </a:t>
            </a:r>
            <a:r>
              <a:rPr lang="pl-PL" dirty="0" err="1"/>
              <a:t>Safer</a:t>
            </a:r>
            <a:r>
              <a:rPr lang="pl-PL" dirty="0"/>
              <a:t> Internet. 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   Głównym partnerem wydarzenia jest Fundacja Orange.</a:t>
            </a:r>
          </a:p>
          <a:p>
            <a:pPr marL="45720" indent="0">
              <a:buNone/>
            </a:pPr>
            <a:endParaRPr lang="pl-PL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428604"/>
            <a:ext cx="88633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Dzień Bezpiecznego Internetu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5602" name="Picture 2" descr="http://szansa.glogow.org/wp-content/uploads/2012/02/SZ-FDN-bezpieczni-w-sieci59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357826"/>
            <a:ext cx="3571900" cy="1210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03385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260647"/>
            <a:ext cx="8208912" cy="1744365"/>
          </a:xfrm>
        </p:spPr>
        <p:txBody>
          <a:bodyPr>
            <a:normAutofit fontScale="32500" lnSpcReduction="20000"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7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Dodatkowym wskazaniem, że to już uzależnienie jest: ograniczanie ilości snu na rzecz przebywania w sieci, spóźnianie się do pracy i na spotkania, rezygnacja z ważnych życiowych zadań.</a:t>
            </a:r>
            <a:br>
              <a:rPr lang="pl-PL" sz="7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pl-PL" sz="7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89" y="1268760"/>
            <a:ext cx="4536504" cy="3024336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4562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87463"/>
            <a:ext cx="3854641" cy="267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12474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3645024"/>
            <a:ext cx="8496944" cy="30689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leczeniu uzależnienia od Internetu pomocna jest psychoterapia. Nie jest to łatwe, ponieważ zazwyczaj osoby uzależnione unikają spotkań "twarzą w twarz". </a:t>
            </a:r>
            <a:r>
              <a:rPr lang="pl-PL" sz="2400">
                <a:solidFill>
                  <a:schemeClr val="tx1">
                    <a:lumMod val="95000"/>
                    <a:lumOff val="5000"/>
                  </a:schemeClr>
                </a:solidFill>
              </a:rPr>
              <a:t>Jednak najważniejsze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jest uzmysłowienie sobie istnienia problemu i chęć zmiany.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Jednym z domowych sposobów jest stworzenie planu dnia, w którym szczegółowo określa się czas korzystania z Internetu.</a:t>
            </a:r>
          </a:p>
          <a:p>
            <a:pPr marL="45720" indent="0">
              <a:buNone/>
            </a:pPr>
            <a:endParaRPr lang="pl-PL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4041"/>
            <a:ext cx="4504157" cy="3372222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749593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90872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/>
              <a:t>Piractwo Komputerowe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7992888" cy="537552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Niewielu zdaje sobie jednak sprawę, że Internet daje nam również szerokie możliwości czasem nieświadomego wejścia w konflikt z prawem. Mowa tu o rozpowszechnionym dziś na szeroką skalę piractwie komputerowym.</a:t>
            </a:r>
          </a:p>
          <a:p>
            <a:pPr marL="45720" indent="0" algn="ctr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Piractwo komputerowe to potoczne określenie przestępstw komputerowych przeciwko mieniu. Polegają one na nielegalnym nabywaniu bądź rozpowszechnianiu materiałów chronionych prawem autorskim z pomocą technologii komputerowych. </a:t>
            </a:r>
          </a:p>
          <a:p>
            <a:pPr marL="45720" indent="0" algn="ctr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Mówiąc prościej, piractwo komputerowe to wszelkie działania, w których dokonuje się obrotu dziełem bez zgody jego autora. </a:t>
            </a:r>
          </a:p>
          <a:p>
            <a:pPr marL="45720" indent="0" algn="ctr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Najczęstsze formy piractwa obejmują obrót nielegalnym oprogramowaniem bądź materiałami multimedialnymi zwłaszcza muzyką i filmami.</a:t>
            </a:r>
          </a:p>
        </p:txBody>
      </p:sp>
    </p:spTree>
    <p:extLst>
      <p:ext uri="{BB962C8B-B14F-4D97-AF65-F5344CB8AC3E}">
        <p14:creationId xmlns:p14="http://schemas.microsoft.com/office/powerpoint/2010/main" val="3626933792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14282" y="285728"/>
            <a:ext cx="6248166" cy="6357981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sz="2000" dirty="0">
                <a:latin typeface="Comic Sans MS" pitchFamily="66" charset="0"/>
              </a:rPr>
              <a:t>Piractwo rozpowszechniło się bowiem do takiego stopnia, że wielu przyjmuje je jako jedną z dobroczynnych możliwości, które daje Sieć. </a:t>
            </a:r>
          </a:p>
          <a:p>
            <a:pPr marL="45720" indent="0" algn="ctr">
              <a:buNone/>
            </a:pPr>
            <a:endParaRPr lang="pl-PL" sz="2000" dirty="0"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sz="2000" dirty="0">
                <a:latin typeface="Comic Sans MS" pitchFamily="66" charset="0"/>
              </a:rPr>
              <a:t>Tymczasem zarówno Ustawa o prawie autorskim i prawach pokrewnych, jak również Kodeks karny przewidują sankcje za piractwo. </a:t>
            </a:r>
          </a:p>
          <a:p>
            <a:pPr marL="45720" indent="0" algn="ctr">
              <a:buNone/>
            </a:pPr>
            <a:endParaRPr lang="pl-PL" sz="2000" dirty="0"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sz="2000" dirty="0">
                <a:latin typeface="Comic Sans MS" pitchFamily="66" charset="0"/>
              </a:rPr>
              <a:t>I tak, nabycie programu komputerowego bez umowy licencyjnej, np. poprzez ściągnięcie go z internetu i zainstalowanie na swoim komputerze, w celu pozyskania z tego tytułu korzyści majątkowych zagrożone jest karą pozbawienia wolności od 3 miesięcy do 5 lat. </a:t>
            </a:r>
          </a:p>
          <a:p>
            <a:pPr marL="45720" indent="0" algn="ctr">
              <a:buNone/>
            </a:pPr>
            <a:endParaRPr lang="pl-PL" sz="2000" dirty="0"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sz="2000" dirty="0">
                <a:latin typeface="Comic Sans MS" pitchFamily="66" charset="0"/>
              </a:rPr>
              <a:t>Sprawca będzie musiał również zwrócić sumę wzbogacenia się z tytułu nielegalnego wykorzystywania programu. Dla wyjaśnienia, pozyskanie korzyści majątkowych może tu być np. pracą wykonaną przy użyciu nielegalnego oprogramowania.</a:t>
            </a:r>
          </a:p>
        </p:txBody>
      </p:sp>
      <p:pic>
        <p:nvPicPr>
          <p:cNvPr id="23554" name="Picture 2" descr="http://www.crn.pl/images/2011/06/01/piractwo_zaj.jpg/image_preview/piractwo_Zaj.jpg"/>
          <p:cNvPicPr>
            <a:picLocks noChangeAspect="1" noChangeArrowheads="1"/>
          </p:cNvPicPr>
          <p:nvPr/>
        </p:nvPicPr>
        <p:blipFill>
          <a:blip r:embed="rId2"/>
          <a:srcRect l="15591" r="15591"/>
          <a:stretch>
            <a:fillRect/>
          </a:stretch>
        </p:blipFill>
        <p:spPr bwMode="auto">
          <a:xfrm>
            <a:off x="6572264" y="4286256"/>
            <a:ext cx="2286016" cy="221272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23556" name="Picture 4" descr="http://www.fakt.pl/m/crop/-658/-500/faktonline/634033103496772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928670"/>
            <a:ext cx="2714644" cy="180822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4713036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6903" y="929126"/>
            <a:ext cx="5339194" cy="592887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l-PL" dirty="0">
                <a:latin typeface="Comic Sans MS" pitchFamily="66" charset="0"/>
              </a:rPr>
              <a:t>Licencje Creative Commons (CC) – zestaw licencji, na mocy których można udostępniać utwory objęte prawami autorskimi. Licencje te są tworzone i utrzymywane przez organizację Creative </a:t>
            </a:r>
            <a:r>
              <a:rPr lang="pl-PL" dirty="0" err="1">
                <a:latin typeface="Comic Sans MS" pitchFamily="66" charset="0"/>
              </a:rPr>
              <a:t>Commons</a:t>
            </a:r>
            <a:r>
              <a:rPr lang="pl-PL" dirty="0">
                <a:latin typeface="Comic Sans MS" pitchFamily="66" charset="0"/>
              </a:rPr>
              <a:t>.</a:t>
            </a:r>
          </a:p>
          <a:p>
            <a:pPr marL="45720" indent="0">
              <a:buNone/>
            </a:pPr>
            <a:endParaRPr lang="pl-PL" dirty="0">
              <a:latin typeface="Comic Sans MS" pitchFamily="66" charset="0"/>
            </a:endParaRPr>
          </a:p>
          <a:p>
            <a:pPr marL="45720" indent="0">
              <a:buNone/>
            </a:pPr>
            <a:r>
              <a:rPr lang="pl-PL" dirty="0">
                <a:latin typeface="Comic Sans MS" pitchFamily="66" charset="0"/>
              </a:rPr>
              <a:t>Licencje Creative Commons pozwalają twórcom utworów zachować własne prawa i jednocześnie dzielić się swoją twórczością z innymi. </a:t>
            </a:r>
          </a:p>
          <a:p>
            <a:pPr marL="45720" indent="0">
              <a:buNone/>
            </a:pPr>
            <a:endParaRPr lang="pl-PL" dirty="0">
              <a:latin typeface="Comic Sans MS" pitchFamily="66" charset="0"/>
            </a:endParaRPr>
          </a:p>
          <a:p>
            <a:pPr marL="45720" indent="0">
              <a:buNone/>
            </a:pPr>
            <a:r>
              <a:rPr lang="pl-PL" dirty="0">
                <a:latin typeface="Comic Sans MS" pitchFamily="66" charset="0"/>
              </a:rPr>
              <a:t>Szacuje się, że na licencjach CC udostępnia się obecnie co najmniej 100 milionów utworów. Licencje CC są w chwili obecnej najpopularniejszymi wolnymi licencjami stosowanymi do licencjonowania treści innych niż oprogramowanie.</a:t>
            </a:r>
          </a:p>
        </p:txBody>
      </p:sp>
      <p:sp>
        <p:nvSpPr>
          <p:cNvPr id="7" name="Prostokąt 6"/>
          <p:cNvSpPr/>
          <p:nvPr/>
        </p:nvSpPr>
        <p:spPr>
          <a:xfrm>
            <a:off x="96903" y="5796"/>
            <a:ext cx="880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Licencje Creative Commons</a:t>
            </a:r>
            <a:endParaRPr lang="pl-PL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1" name="Picture 5" descr="http://files.softicons.com/download/application-icons/3d-cartoon-icon-pack-iii-by-deleket/png/128/Creative%20Comm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21" y="1556792"/>
            <a:ext cx="3888432" cy="38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3661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72908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800" dirty="0">
                <a:latin typeface="Comic Sans MS" pitchFamily="66" charset="0"/>
              </a:rPr>
              <a:t>Istnieją cztery warunki udostępniania utworów: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56984" cy="4450307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26974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8596" y="1928802"/>
            <a:ext cx="4857784" cy="4374560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1. Nie udostępniaj swoich prywatnych danych nieznanym osobom</a:t>
            </a:r>
          </a:p>
          <a:p>
            <a:pPr>
              <a:buNone/>
            </a:pPr>
            <a:endParaRPr lang="pl-PL" sz="28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2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2. Nigdy nie podawaj komuś swojego hasła</a:t>
            </a:r>
          </a:p>
          <a:p>
            <a:pPr>
              <a:buNone/>
            </a:pPr>
            <a:endParaRPr lang="pl-PL" sz="28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2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3. Używaj programów antywirusowych i </a:t>
            </a:r>
            <a:r>
              <a:rPr lang="pl-PL" sz="2800" b="1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antyspamowych</a:t>
            </a:r>
            <a:r>
              <a:rPr lang="pl-PL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3528" y="188640"/>
            <a:ext cx="8172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4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7 Zasad Bezpiecznego korzystania z Internetu</a:t>
            </a:r>
            <a:endParaRPr lang="pl-PL" sz="48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5" name="monika_(ALLConverter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29256" y="3143248"/>
            <a:ext cx="3055959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83816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8596" y="928670"/>
            <a:ext cx="4247332" cy="514353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4.Nie wierz wszystkiemu co czytasz w sieci</a:t>
            </a:r>
          </a:p>
          <a:p>
            <a:pPr>
              <a:buNone/>
            </a:pPr>
            <a:endParaRPr lang="pl-PL" sz="32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5. Nigdy nie umawiaj się na spotkanie z nieznajomą osobą</a:t>
            </a:r>
          </a:p>
          <a:p>
            <a:pPr>
              <a:buNone/>
            </a:pPr>
            <a:endParaRPr lang="pl-PL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za_(ALLConverter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43438" y="1785926"/>
            <a:ext cx="3876708" cy="31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14807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7158" y="1000108"/>
            <a:ext cx="3890712" cy="4857784"/>
          </a:xfrm>
        </p:spPr>
        <p:txBody>
          <a:bodyPr>
            <a:normAutofit fontScale="92500" lnSpcReduction="10000"/>
          </a:bodyPr>
          <a:lstStyle/>
          <a:p>
            <a:endParaRPr lang="pl-PL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6. Nigdy nie używaj webkamery podczas rozmowy z osobą której nie znasz</a:t>
            </a:r>
          </a:p>
          <a:p>
            <a:pPr>
              <a:buNone/>
            </a:pPr>
            <a:endParaRPr lang="pl-PL" sz="32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7. Nie odpowiadaj na zaczepki w sieci</a:t>
            </a:r>
          </a:p>
        </p:txBody>
      </p:sp>
      <p:pic>
        <p:nvPicPr>
          <p:cNvPr id="5" name="goryl_(ALLConverter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0562" y="1536538"/>
            <a:ext cx="3786214" cy="30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026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8596" y="714356"/>
            <a:ext cx="8072494" cy="3706198"/>
          </a:xfrm>
        </p:spPr>
        <p:txBody>
          <a:bodyPr/>
          <a:lstStyle/>
          <a:p>
            <a:pPr>
              <a:buNone/>
            </a:pPr>
            <a:r>
              <a:rPr lang="pl-PL" sz="2400" dirty="0"/>
              <a:t>  DBI ma na celu przede wszystkim inicjowanie i propagowanie działań na rzecz bezpiecznego dostępu dzieci i młodzieży do zasobów internetowych, zaznajomienie rodziców, nauczycieli i wychowawców z problematyką bezpieczeństwa dzieci w Internecie oraz nagłośnienie tematyki dotyczącej bezpieczeństwa </a:t>
            </a:r>
            <a:r>
              <a:rPr lang="pl-PL" sz="2400" dirty="0" err="1"/>
              <a:t>online</a:t>
            </a:r>
            <a:r>
              <a:rPr lang="pl-PL" sz="2400" dirty="0"/>
              <a:t>.  </a:t>
            </a:r>
          </a:p>
          <a:p>
            <a:endParaRPr lang="pl-PL" dirty="0"/>
          </a:p>
        </p:txBody>
      </p:sp>
      <p:pic>
        <p:nvPicPr>
          <p:cNvPr id="5" name="irc_mi" descr="http://www.bpwlochy.waw.pl/bpwlochy/images/stories/BD22/internet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143248"/>
            <a:ext cx="3886219" cy="350043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572560" cy="3920512"/>
          </a:xfrm>
        </p:spPr>
        <p:txBody>
          <a:bodyPr/>
          <a:lstStyle/>
          <a:p>
            <a:r>
              <a:rPr lang="pl-PL" b="1" dirty="0"/>
              <a:t> W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roku 2025 DBI obchodzimy 11 lutego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Wszystkie działania podejmowane w ramach DBI realizowane są pod hasłem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</a:t>
            </a:r>
            <a:r>
              <a:rPr lang="pl-PL" b="1" dirty="0"/>
              <a:t>Działajmy razem!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Podczas tegorocznych obchodów DBI będziemy zwracać uwagę na to, że każdy internauta może przyczynić się do tego, że Internet będzie miejscem bezpiecznym i pozytywnym. Każdy z nas ponosi odpowiedzialność za to, co robi w Sieci i w jaki sposób z niej korzysta.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84B00B5-1EC3-4221-8CBA-33811FE1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29001" r="35037" b="38800"/>
          <a:stretch/>
        </p:blipFill>
        <p:spPr>
          <a:xfrm>
            <a:off x="2123728" y="4149080"/>
            <a:ext cx="6612213" cy="2376264"/>
          </a:xfrm>
          <a:prstGeom prst="rect">
            <a:avLst/>
          </a:prstGeom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85720" y="1313385"/>
            <a:ext cx="3643305" cy="5544615"/>
          </a:xfrm>
        </p:spPr>
        <p:txBody>
          <a:bodyPr>
            <a:normAutofit fontScale="92500"/>
          </a:bodyPr>
          <a:lstStyle/>
          <a:p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(ang.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inter-network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dosłownie "między-sieć") – ogólnoświatowa sieć komputerowa, określana również jako sieć sieci. W sensie logicznym, Internet to przestrzeń adresowa zrealizowana przy wykorzystaniu protokołu komunikacyjnego IP, działająca w oparciu o specjalistyczny sprzęt sieciowy oraz istniejącą już infrastrukturę telekomunikacyjną.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71604" y="214290"/>
            <a:ext cx="6249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INTERNET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91" y="1628800"/>
            <a:ext cx="4784196" cy="3586150"/>
          </a:xfrm>
          <a:prstGeom prst="rect">
            <a:avLst/>
          </a:prstGeom>
          <a:noFill/>
          <a:ln w="4445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08748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35527"/>
            <a:ext cx="8291264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Internet stał się bardzo rozpowszechnionym zjawiskiem we współczesnym świecie - wiele osób nie potrafi sobie wyobrazić bez niego życia. I nic w tym nic dziwnego, bowiem wynalazek ten służy do różnych celów, głównie: pracy, nauki i rozrywki, a używany jest zarówno przez osoby młodsze jak i starsze.</a:t>
            </a: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m.ocdn.eu/_m/19a308b29092d45e27ae159f77716486,10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900">
            <a:off x="4655545" y="4301330"/>
            <a:ext cx="3556495" cy="2370996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ympatia.onet.pl/_i/sympaticon/sympaticon2012/34-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063249" cy="2611056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ezpieczna.pl/wp-content/uploads/2013/10/zagrozenia-w-internecie-dla-dzie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307">
            <a:off x="4841451" y="1479154"/>
            <a:ext cx="4167994" cy="2771154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h.interia.pl/40,oiobywatel,188c18cd259235/4de4d6126b3cc_4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625">
            <a:off x="502154" y="4028756"/>
            <a:ext cx="3327439" cy="2499449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44061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7356" y="5286388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pl-PL" dirty="0"/>
              <a:t>Internet na świecie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:\Documents and Settings\Administrator\Pulpit\rok szkolny 2012,2013\gazetka szkolna\800px-Internet_Penetratio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62897" cy="374500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1952" y="980729"/>
            <a:ext cx="8687088" cy="2520280"/>
          </a:xfrm>
        </p:spPr>
        <p:txBody>
          <a:bodyPr/>
          <a:lstStyle/>
          <a:p>
            <a:r>
              <a:rPr lang="pl-PL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Wyszukiwarki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-Dzięki wyszukiwarkom internetowym można w łatwy i szybki sposób znaleźć potrzebne informacje. Wystarczy wpisać ciąg wyrazów, aby odnalazły wszystko to, co ma jakiś związek z szukanym tematem. Do najbardziej popularnych wyszukiwarek należą: Google oraz standardowe wyszukiwarki portali internetowych takich jak: Interia, Onet, wp.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83568" y="2704"/>
            <a:ext cx="79156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Zalety korzystania z Internetu</a:t>
            </a:r>
          </a:p>
        </p:txBody>
      </p:sp>
      <p:pic>
        <p:nvPicPr>
          <p:cNvPr id="4098" name="Picture 2" descr="http://antyweb.pl/wp-content/uploads/2013/04/google-wyszukiwar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420">
            <a:off x="4974039" y="3368757"/>
            <a:ext cx="3800113" cy="2134397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oogluj.cba.pl/images/o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616">
            <a:off x="257418" y="4702631"/>
            <a:ext cx="3466356" cy="1109235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zukaj.interia.pl/i/interia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99" y="5773570"/>
            <a:ext cx="2876000" cy="935732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wp.pl/a/i/stg/og/wp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98341"/>
            <a:ext cx="1716782" cy="1716782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26199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785794"/>
            <a:ext cx="5628321" cy="4668526"/>
          </a:xfrm>
        </p:spPr>
        <p:txBody>
          <a:bodyPr>
            <a:normAutofit/>
          </a:bodyPr>
          <a:lstStyle/>
          <a:p>
            <a:r>
              <a:rPr lang="pl-PL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Komunikatory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Czaty i komunikatory internetowe pozwalają nawiązywać kontakty z ludźmi na całym świecie. Można rozmawiać z wieloma osobami      jednocześnie lub z każdą osobno.</a:t>
            </a:r>
          </a:p>
          <a:p>
            <a:endParaRPr lang="pl-PL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pl-PL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pl-PL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endParaRPr lang="pl-PL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pl-PL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s://sites.google.com/site/koomunikacjainternetowa/_/rsrc/1352056855144/komunikacja-internetowa---wady-i-zalety/zaleta.jpg?height=320&amp;width=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000108"/>
            <a:ext cx="3263474" cy="4351299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Łukasz\Desktop\I\komputery134_(www.e-gify.pl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071942"/>
            <a:ext cx="3324686" cy="223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30738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742</TotalTime>
  <Words>1625</Words>
  <Application>Microsoft Office PowerPoint</Application>
  <PresentationFormat>Pokaz na ekranie (4:3)</PresentationFormat>
  <Paragraphs>93</Paragraphs>
  <Slides>28</Slides>
  <Notes>1</Notes>
  <HiddenSlides>0</HiddenSlides>
  <MMClips>3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Calibri</vt:lpstr>
      <vt:lpstr>Comic Sans MS</vt:lpstr>
      <vt:lpstr>Georgia</vt:lpstr>
      <vt:lpstr>Trebuchet MS</vt:lpstr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Internet na świecie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Piractwo Komputerowe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</dc:creator>
  <cp:lastModifiedBy>user</cp:lastModifiedBy>
  <cp:revision>76</cp:revision>
  <dcterms:created xsi:type="dcterms:W3CDTF">2014-01-31T12:21:11Z</dcterms:created>
  <dcterms:modified xsi:type="dcterms:W3CDTF">2025-02-12T07:27:28Z</dcterms:modified>
</cp:coreProperties>
</file>