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00" r:id="rId3"/>
    <p:sldId id="298" r:id="rId4"/>
    <p:sldId id="299" r:id="rId5"/>
    <p:sldId id="291" r:id="rId6"/>
    <p:sldId id="295" r:id="rId7"/>
    <p:sldId id="296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37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84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55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925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49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74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76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8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12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040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74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E2BEC-D778-4DA4-A980-5655E7860167}" type="datetimeFigureOut">
              <a:rPr lang="pl-PL" smtClean="0"/>
              <a:t>10.09.2021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CE6D-4991-4593-A8D6-85925A2227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3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th.gob.e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telparasolgarde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z.gov.pl/dla-pacjenta/zalatw-sprawe-krok-po-kroku/jak-wyrobic-karte-eku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Prezentacja dla grupy, która będzie odbywać praktyki </a:t>
            </a:r>
            <a:r>
              <a:rPr lang="pl-PL" b="1" dirty="0"/>
              <a:t>w zakładach pracy</a:t>
            </a:r>
            <a:br>
              <a:rPr lang="pl-PL" b="1" dirty="0"/>
            </a:br>
            <a:r>
              <a:rPr lang="pl-PL" b="1" dirty="0" smtClean="0"/>
              <a:t> od 20.09.2021 do 01.10.2021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Staż zagraniczny w ramach projektu Erasmus+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 smtClean="0"/>
              <a:t>Zbiórka w dniu </a:t>
            </a:r>
            <a:r>
              <a:rPr lang="pl-PL" b="1" dirty="0" smtClean="0">
                <a:solidFill>
                  <a:srgbClr val="FF0000"/>
                </a:solidFill>
              </a:rPr>
              <a:t>18.09.2021 o godz. 03:30 </a:t>
            </a:r>
          </a:p>
          <a:p>
            <a:pPr marL="0" indent="0" algn="ctr">
              <a:buNone/>
            </a:pPr>
            <a:r>
              <a:rPr lang="pl-PL" b="1" dirty="0" smtClean="0"/>
              <a:t>przed wejściem na lotnisko Ławica w Poznaniu,</a:t>
            </a:r>
          </a:p>
          <a:p>
            <a:pPr marL="0" indent="0" algn="ctr">
              <a:buNone/>
            </a:pPr>
            <a:r>
              <a:rPr lang="pl-PL" b="1" dirty="0" smtClean="0"/>
              <a:t>Powrót do Polski w dniu 02.10.2021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0546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91978" y="347702"/>
            <a:ext cx="1042910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UWAGA</a:t>
            </a:r>
          </a:p>
          <a:p>
            <a:endParaRPr lang="pl-PL" b="1" dirty="0"/>
          </a:p>
          <a:p>
            <a:r>
              <a:rPr lang="pl-PL" b="1" dirty="0" smtClean="0"/>
              <a:t>Linie lotnicze LUFTHANSA</a:t>
            </a:r>
          </a:p>
          <a:p>
            <a:endParaRPr lang="pl-PL" b="1" dirty="0" smtClean="0"/>
          </a:p>
          <a:p>
            <a:r>
              <a:rPr lang="pl-PL" b="1" dirty="0" smtClean="0"/>
              <a:t>BAGAŻ</a:t>
            </a:r>
          </a:p>
          <a:p>
            <a:r>
              <a:rPr lang="pl-PL" b="1" dirty="0"/>
              <a:t>1</a:t>
            </a:r>
            <a:r>
              <a:rPr lang="pl-PL" dirty="0"/>
              <a:t> sztuka bagażu podręcznego do </a:t>
            </a:r>
            <a:r>
              <a:rPr lang="pl-PL" b="1" dirty="0"/>
              <a:t>8 kg</a:t>
            </a:r>
            <a:r>
              <a:rPr lang="pl-PL" dirty="0"/>
              <a:t> </a:t>
            </a:r>
            <a:br>
              <a:rPr lang="pl-PL" dirty="0"/>
            </a:br>
            <a:r>
              <a:rPr lang="pl-PL" b="1" dirty="0"/>
              <a:t>1</a:t>
            </a:r>
            <a:r>
              <a:rPr lang="pl-PL" dirty="0"/>
              <a:t> sztuka bagażu do </a:t>
            </a:r>
            <a:r>
              <a:rPr lang="pl-PL" b="1" dirty="0"/>
              <a:t>23 kg</a:t>
            </a:r>
            <a:endParaRPr lang="pl-PL" dirty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W piątek przed wylotem zostaną przeprowadzone testy dla uczniów, którzy są niezaszczepieni o czym będziemy informować telefonicznie.</a:t>
            </a:r>
            <a:endParaRPr lang="pl-PL" b="1" dirty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Wszyscy </a:t>
            </a:r>
            <a:r>
              <a:rPr lang="pl-PL" b="1" dirty="0"/>
              <a:t>podróżni przed wjazdem do Hiszpanii drogą lotniczą są zobowiązani do wypełnienia formularza FCS na stronie: </a:t>
            </a:r>
            <a:r>
              <a:rPr lang="pl-PL" b="1" dirty="0" smtClean="0">
                <a:hlinkClick r:id="rId2"/>
              </a:rPr>
              <a:t>www.spth.gob.es</a:t>
            </a:r>
            <a:endParaRPr lang="pl-PL" b="1" dirty="0" smtClean="0"/>
          </a:p>
          <a:p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Dlatego w piątek </a:t>
            </a:r>
            <a:r>
              <a:rPr lang="pl-PL" b="1" dirty="0" smtClean="0">
                <a:solidFill>
                  <a:srgbClr val="FF0000"/>
                </a:solidFill>
              </a:rPr>
              <a:t>17.09.2021 o godz. 10:00 </a:t>
            </a:r>
            <a:r>
              <a:rPr lang="pl-PL" b="1" dirty="0" smtClean="0"/>
              <a:t>zbiórka przed pokojem administracji w celu dokonania odprawy oraz wypełnienia formularza. </a:t>
            </a:r>
            <a:r>
              <a:rPr lang="pl-PL" b="1" dirty="0" smtClean="0">
                <a:solidFill>
                  <a:srgbClr val="FF0000"/>
                </a:solidFill>
              </a:rPr>
              <a:t>OBECNOŚĆ OBOWIĄZKOWA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9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Opiekunowie: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Arleta Włodarczyk</a:t>
            </a:r>
            <a:endParaRPr lang="pl-PL" dirty="0"/>
          </a:p>
          <a:p>
            <a:r>
              <a:rPr lang="pl-PL" dirty="0" smtClean="0"/>
              <a:t>Waldemar Strzelecki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Hiszpanii dodatkowo </a:t>
            </a:r>
          </a:p>
          <a:p>
            <a:r>
              <a:rPr lang="pl-PL" dirty="0" smtClean="0"/>
              <a:t>Anna </a:t>
            </a:r>
            <a:r>
              <a:rPr lang="pl-PL" dirty="0" err="1" smtClean="0"/>
              <a:t>Małocha</a:t>
            </a:r>
            <a:r>
              <a:rPr lang="pl-PL" dirty="0" smtClean="0"/>
              <a:t> </a:t>
            </a:r>
            <a:r>
              <a:rPr lang="pl-PL" dirty="0"/>
              <a:t>– koordynator projektu</a:t>
            </a:r>
          </a:p>
          <a:p>
            <a:r>
              <a:rPr lang="pl-PL" dirty="0" smtClean="0"/>
              <a:t>+34 </a:t>
            </a:r>
            <a:r>
              <a:rPr lang="pl-PL" dirty="0"/>
              <a:t>600 865 649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378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Noclegi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Adres:</a:t>
            </a:r>
          </a:p>
          <a:p>
            <a:pPr marL="0" indent="0">
              <a:buNone/>
            </a:pPr>
            <a:r>
              <a:rPr lang="es-ES" dirty="0"/>
              <a:t>P.º del Colorado, 42, 29620 Torremolinos, Málaga, </a:t>
            </a:r>
            <a:r>
              <a:rPr lang="es-ES" dirty="0" smtClean="0"/>
              <a:t>Hiszpania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Hotel z basenem ;)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link do strony miejsca zamieszkania 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https://www.hotelparasolgarden.com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r>
              <a:rPr lang="pl-PL" dirty="0"/>
              <a:t>Wyżywienie.</a:t>
            </a:r>
          </a:p>
          <a:p>
            <a:r>
              <a:rPr lang="pl-PL" dirty="0"/>
              <a:t>Uczniowie otrzymują pełne wyżywienie.</a:t>
            </a:r>
          </a:p>
          <a:p>
            <a:r>
              <a:rPr lang="pl-PL" dirty="0"/>
              <a:t>Posiłki wydaje się na stołówce w godzinie ustalonej w miejscu zakwaterowania.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022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10746" y="8887"/>
            <a:ext cx="1099751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/>
              <a:t>	</a:t>
            </a:r>
            <a:r>
              <a:rPr lang="pl-PL" sz="1400" b="1" dirty="0" smtClean="0">
                <a:solidFill>
                  <a:srgbClr val="FF0000"/>
                </a:solidFill>
              </a:rPr>
              <a:t>UBEZPIECZENIE</a:t>
            </a:r>
          </a:p>
          <a:p>
            <a:pPr algn="ctr"/>
            <a:endParaRPr lang="pl-PL" sz="1400" b="1" dirty="0" smtClean="0">
              <a:solidFill>
                <a:srgbClr val="FF0000"/>
              </a:solidFill>
            </a:endParaRPr>
          </a:p>
          <a:p>
            <a:r>
              <a:rPr lang="pl-PL" sz="1400" b="1" dirty="0" smtClean="0"/>
              <a:t>Czy </a:t>
            </a:r>
            <a:r>
              <a:rPr lang="pl-PL" sz="1400" b="1" dirty="0"/>
              <a:t>są pokrywane koszty transportu Ubezpieczonego do Polski albo kraju zamieszkania?</a:t>
            </a:r>
          </a:p>
          <a:p>
            <a:r>
              <a:rPr lang="pl-PL" sz="1400" dirty="0"/>
              <a:t>Organizujemy transport i pokrywamy jego koszt jedynie w przypadku nagłego </a:t>
            </a:r>
            <a:r>
              <a:rPr lang="pl-PL" sz="1400" dirty="0" err="1"/>
              <a:t>zachorowaniana</a:t>
            </a:r>
            <a:r>
              <a:rPr lang="pl-PL" sz="1400" dirty="0"/>
              <a:t> COVID-19 (dodatni wynik testu).</a:t>
            </a:r>
          </a:p>
          <a:p>
            <a:r>
              <a:rPr lang="pl-PL" sz="1400" dirty="0"/>
              <a:t> a)w przypadku, gdy Ubezpieczony przebywa w placówce medycznej/kwarantannie/</a:t>
            </a:r>
            <a:r>
              <a:rPr lang="pl-PL" sz="1400" dirty="0" err="1"/>
              <a:t>izolatoriumze</a:t>
            </a:r>
            <a:r>
              <a:rPr lang="pl-PL" sz="1400" dirty="0"/>
              <a:t> stwierdzonym COVID-19, nie jest możliwy jego transport do czasu jego wyleczenia, opuszczenia placówki medycznej/kwarantanny/izolatorium,</a:t>
            </a:r>
          </a:p>
          <a:p>
            <a:r>
              <a:rPr lang="pl-PL" sz="1400" dirty="0"/>
              <a:t>b)w przypadku, gdy Ubezpieczony opuszcza placówkę medyczną/kwarantannę/</a:t>
            </a:r>
            <a:r>
              <a:rPr lang="pl-PL" sz="1400" dirty="0" err="1"/>
              <a:t>izolatorium,po</a:t>
            </a:r>
            <a:r>
              <a:rPr lang="pl-PL" sz="1400" dirty="0"/>
              <a:t> wyleczeniu z COVID-19, ale w dalszym ciągu wymaga transportu medycznego i jest on zalecony przez lekarza, a jego transport uprzednio zaplanowany nie może być wykorzystany(np. minął termin planowanego lotu), zorganizujemy i pokryjemy koszt transportu medycznego, </a:t>
            </a:r>
          </a:p>
          <a:p>
            <a:r>
              <a:rPr lang="pl-PL" sz="1400" dirty="0"/>
              <a:t>c)w przypadku, gdy Ubezpieczony opuszcza placówkę medyczną/kwarantannę/izolatorium po wyleczeniu z COVID-19 i nie wymaga transportu medycznego, a jego transport uprzednio zaplanowany nie może być wykorzystany (np. minął termin planowanego lotu), zorganizujemy i pokryjemy koszt transportu, przy wykorzystaniu porównywalnego transportu i porównywalnego jego kosztu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b="1" dirty="0"/>
              <a:t>Czy są pokrywane koszty kwarantanny, izolatorium? </a:t>
            </a:r>
            <a:endParaRPr lang="pl-PL" sz="1400" b="1" dirty="0" smtClean="0"/>
          </a:p>
          <a:p>
            <a:r>
              <a:rPr lang="pl-PL" sz="1400" dirty="0" smtClean="0"/>
              <a:t>W </a:t>
            </a:r>
            <a:r>
              <a:rPr lang="pl-PL" sz="1400" dirty="0"/>
              <a:t>przypadku nagłego zachorowania na COVID-19 (dodatni wynik testu), pokrywamy koszt kwarantanny oraz izolatorium, jeśli jest zalecone i zorganizowane przez służby medyczne danego Państwa. Pokrywamy koszt kwarantanny/izolatorium nawet jeśli odbywa się w przeznaczonym na ten cel hotelu, wówczas pokrywamy również koszty wyżywienia podczas pobytu w hotelu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b="1" dirty="0"/>
              <a:t>Czy są pokrywane koszty rekonwalescencji po zachorowaniu na COVID-19 ? </a:t>
            </a:r>
            <a:r>
              <a:rPr lang="pl-PL" sz="1400" dirty="0"/>
              <a:t>Pokrywamy koszt wyżywienia i zakwaterowania Ubezpieczonego za granicą w celu rekonwalescencji, jeśli po hospitalizacji/kwarantannie/izolatorium w związku z zachorowaniem na COVID-19, np. Ubezpieczony ma nadal problem z oddychaniem, płucami itd., a transport nie może nastąpić bezpośrednio po zakończeniu hospitalizacji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b="1" dirty="0"/>
              <a:t>Czy są pokrywane koszty wykonania testu na COVID-19?</a:t>
            </a:r>
          </a:p>
          <a:p>
            <a:r>
              <a:rPr lang="pl-PL" sz="1400" dirty="0"/>
              <a:t>Pokrywany jest koszt wykonania testu na COVID-19, który:</a:t>
            </a:r>
          </a:p>
          <a:p>
            <a:r>
              <a:rPr lang="pl-PL" sz="1400" dirty="0"/>
              <a:t>a)wykaże zachorowanie na COVID-19,</a:t>
            </a:r>
          </a:p>
          <a:p>
            <a:r>
              <a:rPr lang="pl-PL" sz="1400" dirty="0"/>
              <a:t>b)jest wymagany przez placówkę medyczną lub lekarza przed udzieleniem pomocy medycznej,</a:t>
            </a:r>
          </a:p>
          <a:p>
            <a:r>
              <a:rPr lang="pl-PL" sz="1400" dirty="0"/>
              <a:t>c)Ubezpieczony zrobi we własnym zakresie i który wyjdzie pozytywny, wówczas Ubezpieczony ma prawo ubiegać się o refundację poniesionych kosztów.</a:t>
            </a:r>
          </a:p>
        </p:txBody>
      </p:sp>
    </p:spTree>
    <p:extLst>
      <p:ext uri="{BB962C8B-B14F-4D97-AF65-F5344CB8AC3E}">
        <p14:creationId xmlns:p14="http://schemas.microsoft.com/office/powerpoint/2010/main" val="3650048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3254" y="933614"/>
            <a:ext cx="104208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Uczniowie powinni zabrać ze sobą </a:t>
            </a:r>
            <a:r>
              <a:rPr lang="pl-PL" sz="2400" dirty="0" smtClean="0"/>
              <a:t>:</a:t>
            </a:r>
          </a:p>
          <a:p>
            <a:endParaRPr lang="pl-PL" sz="2400" dirty="0"/>
          </a:p>
          <a:p>
            <a:r>
              <a:rPr lang="pl-PL" sz="2400" dirty="0" smtClean="0"/>
              <a:t>- odzież </a:t>
            </a:r>
            <a:r>
              <a:rPr lang="pl-PL" sz="2400" dirty="0"/>
              <a:t>roboczą</a:t>
            </a:r>
          </a:p>
          <a:p>
            <a:r>
              <a:rPr lang="pl-PL" sz="2400" dirty="0" smtClean="0"/>
              <a:t>- obuwie </a:t>
            </a:r>
            <a:r>
              <a:rPr lang="pl-PL" sz="2400" dirty="0"/>
              <a:t>robocze </a:t>
            </a:r>
            <a:r>
              <a:rPr lang="pl-PL" sz="2400" dirty="0" smtClean="0"/>
              <a:t>(buty </a:t>
            </a:r>
            <a:r>
              <a:rPr lang="pl-PL" sz="2400" dirty="0"/>
              <a:t>kryte z twardego materiału na czubkach)</a:t>
            </a:r>
          </a:p>
          <a:p>
            <a:r>
              <a:rPr lang="pl-PL" sz="2400" dirty="0"/>
              <a:t>(najlepiej kombinezon/ogrodniczki/ długie spodnie i koszula z długim rękawem)</a:t>
            </a:r>
          </a:p>
          <a:p>
            <a:r>
              <a:rPr lang="pl-PL" sz="2400" dirty="0" smtClean="0"/>
              <a:t>- ciepłą </a:t>
            </a:r>
            <a:r>
              <a:rPr lang="pl-PL" sz="2400" dirty="0"/>
              <a:t>bluzę – polar</a:t>
            </a:r>
          </a:p>
          <a:p>
            <a:r>
              <a:rPr lang="pl-PL" sz="2400" dirty="0" smtClean="0"/>
              <a:t>- płaszcz </a:t>
            </a:r>
            <a:r>
              <a:rPr lang="pl-PL" sz="2400" dirty="0"/>
              <a:t>przeciwdeszczowy</a:t>
            </a:r>
          </a:p>
          <a:p>
            <a:r>
              <a:rPr lang="pl-PL" sz="2400" dirty="0" smtClean="0"/>
              <a:t>- leki</a:t>
            </a:r>
            <a:endParaRPr lang="pl-PL" sz="2400" dirty="0"/>
          </a:p>
          <a:p>
            <a:r>
              <a:rPr lang="pl-PL" sz="2400" dirty="0" smtClean="0"/>
              <a:t>- zainstalować </a:t>
            </a:r>
            <a:r>
              <a:rPr lang="pl-PL" sz="2400" dirty="0"/>
              <a:t>aplikację do tłumaczenia języka hiszpańskiego </a:t>
            </a:r>
            <a:endParaRPr lang="pl-PL" sz="2400" dirty="0" smtClean="0"/>
          </a:p>
          <a:p>
            <a:r>
              <a:rPr lang="pl-PL" sz="2400" dirty="0" smtClean="0"/>
              <a:t>- strój kąpielowy ;)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82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41405" y="332252"/>
            <a:ext cx="1104694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WAŻNE</a:t>
            </a:r>
          </a:p>
          <a:p>
            <a:r>
              <a:rPr lang="pl-PL" b="1" dirty="0" smtClean="0"/>
              <a:t>PROSIMY PAMIĘTAĆ O :</a:t>
            </a:r>
          </a:p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FF0000"/>
                </a:solidFill>
              </a:rPr>
              <a:t>EKUZ</a:t>
            </a:r>
            <a:r>
              <a:rPr lang="pl-PL" b="1" dirty="0" smtClean="0"/>
              <a:t> </a:t>
            </a:r>
            <a:r>
              <a:rPr lang="pl-PL" b="1" dirty="0"/>
              <a:t>– Europejska Karta Ubezpieczenia Zdrowotnego</a:t>
            </a:r>
          </a:p>
          <a:p>
            <a:endParaRPr lang="pl-PL" dirty="0">
              <a:hlinkClick r:id="rId2"/>
            </a:endParaRPr>
          </a:p>
          <a:p>
            <a:r>
              <a:rPr lang="pl-PL" dirty="0">
                <a:hlinkClick r:id="rId2"/>
              </a:rPr>
              <a:t>http://www.nfz.gov.pl/dla-pacjenta/zalatw-sprawe-krok-po-kroku/jak-wyrobic-karte-ekuz/</a:t>
            </a:r>
            <a:endParaRPr lang="pl-PL" dirty="0"/>
          </a:p>
          <a:p>
            <a:endParaRPr lang="pl-PL" b="1" dirty="0"/>
          </a:p>
          <a:p>
            <a:r>
              <a:rPr lang="pl-PL" b="1" dirty="0"/>
              <a:t>Gdzie wyrobić EKUZ w Poznaniu?</a:t>
            </a:r>
          </a:p>
          <a:p>
            <a:r>
              <a:rPr lang="pl-PL" dirty="0"/>
              <a:t>Wielkopolski Oddział Wojewódzki NFZ:</a:t>
            </a:r>
          </a:p>
          <a:p>
            <a:r>
              <a:rPr lang="pl-PL" dirty="0"/>
              <a:t>61-823 Poznań, ul. Grunwaldzka 158</a:t>
            </a:r>
          </a:p>
          <a:p>
            <a:r>
              <a:rPr lang="pl-PL" dirty="0" err="1"/>
              <a:t>tel</a:t>
            </a:r>
            <a:r>
              <a:rPr lang="pl-PL" dirty="0"/>
              <a:t>: (61) 850 60 </a:t>
            </a:r>
            <a:r>
              <a:rPr lang="pl-PL" dirty="0" smtClean="0"/>
              <a:t>00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DOWODZIE OSOBISTYM LUB PASZPORCIE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MASECZKACH JEDNORAZOWYCH LUB MATERIAŁOWYCH DO PRANIA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BUTACH ROBOCZYCH I KOMBINEZONIE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LEKACH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WSZYSTKIE OSOBY ZASZCZEPIONE MUSZĄ MIEĆ PRZY SOBIE PASZPORT COVIDOWY!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7005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238</Words>
  <Application>Microsoft Office PowerPoint</Application>
  <PresentationFormat>Panoramiczny</PresentationFormat>
  <Paragraphs>86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Prezentacja dla grupy, która będzie odbywać praktyki w zakładach pracy  od 20.09.2021 do 01.10.2021</vt:lpstr>
      <vt:lpstr>Prezentacja programu PowerPoint</vt:lpstr>
      <vt:lpstr>Opiekunowie:</vt:lpstr>
      <vt:lpstr>Noclegi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Stowarzyszenie Polonia en Galicia Santaiago de Compostela</dc:title>
  <dc:creator>DYREKTOR</dc:creator>
  <cp:lastModifiedBy>Użytkownik systemu Windows</cp:lastModifiedBy>
  <cp:revision>41</cp:revision>
  <dcterms:created xsi:type="dcterms:W3CDTF">2021-05-30T14:01:59Z</dcterms:created>
  <dcterms:modified xsi:type="dcterms:W3CDTF">2021-09-10T13:05:42Z</dcterms:modified>
</cp:coreProperties>
</file>