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265" r:id="rId5"/>
    <p:sldId id="291" r:id="rId6"/>
    <p:sldId id="295" r:id="rId7"/>
    <p:sldId id="29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7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8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55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25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4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7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7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8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1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4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74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E2BEC-D778-4DA4-A980-5655E7860167}" type="datetimeFigureOut">
              <a:rPr lang="pl-PL" smtClean="0"/>
              <a:t>20.08.2021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3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liciayouthostels.com/lug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z.gov.pl/dla-pacjenta/zalatw-sprawe-krok-po-kroku/jak-wyrobic-karte-eku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Prezentacja dla grupy, która będzie odbywać praktyki </a:t>
            </a:r>
            <a:r>
              <a:rPr lang="pl-PL" b="1" dirty="0"/>
              <a:t>w zakładach pracy</a:t>
            </a:r>
            <a:br>
              <a:rPr lang="pl-PL" b="1" dirty="0"/>
            </a:br>
            <a:r>
              <a:rPr lang="pl-PL" b="1" dirty="0" smtClean="0"/>
              <a:t> od 30.08.2021 do 10.09.2021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Staż zagraniczny w ramach projektu Erasmus+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Zbiórka w dniu </a:t>
            </a:r>
            <a:r>
              <a:rPr lang="pl-PL" b="1" dirty="0" smtClean="0">
                <a:solidFill>
                  <a:srgbClr val="FF0000"/>
                </a:solidFill>
              </a:rPr>
              <a:t>27.08.2021 o godz. 23:00 </a:t>
            </a:r>
          </a:p>
          <a:p>
            <a:pPr marL="0" indent="0" algn="ctr">
              <a:buNone/>
            </a:pPr>
            <a:r>
              <a:rPr lang="pl-PL" b="1" dirty="0" smtClean="0"/>
              <a:t>przed budynkiem szkoły – ul. Jawornicka 1,</a:t>
            </a:r>
          </a:p>
          <a:p>
            <a:pPr marL="0" indent="0" algn="ctr">
              <a:buNone/>
            </a:pPr>
            <a:r>
              <a:rPr lang="pl-PL" b="1" dirty="0" smtClean="0"/>
              <a:t>Powrót do Polski w dniu 12.09.2021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0546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Opiekunowie: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Dagmara Zając</a:t>
            </a:r>
            <a:endParaRPr lang="pl-PL" dirty="0"/>
          </a:p>
          <a:p>
            <a:r>
              <a:rPr lang="pl-PL" dirty="0" smtClean="0"/>
              <a:t>Andrzej Bogusz</a:t>
            </a:r>
            <a:endParaRPr lang="pl-PL" dirty="0"/>
          </a:p>
          <a:p>
            <a:r>
              <a:rPr lang="pl-PL" dirty="0" smtClean="0"/>
              <a:t>Robert </a:t>
            </a:r>
            <a:r>
              <a:rPr lang="pl-PL" dirty="0" err="1" smtClean="0"/>
              <a:t>Gurzęda</a:t>
            </a:r>
            <a:endParaRPr lang="pl-PL" dirty="0"/>
          </a:p>
          <a:p>
            <a:r>
              <a:rPr lang="pl-PL" dirty="0" smtClean="0"/>
              <a:t>Tomasz Wełnic</a:t>
            </a:r>
          </a:p>
          <a:p>
            <a:pPr marL="0" indent="0">
              <a:buNone/>
            </a:pPr>
            <a:r>
              <a:rPr lang="pl-PL" dirty="0" smtClean="0"/>
              <a:t>W Hiszpanii dodatkowo </a:t>
            </a:r>
          </a:p>
          <a:p>
            <a:r>
              <a:rPr lang="pl-PL" dirty="0" smtClean="0"/>
              <a:t>Ilona </a:t>
            </a:r>
            <a:r>
              <a:rPr lang="pl-PL" dirty="0"/>
              <a:t>Mazurek – koordynator projektu</a:t>
            </a:r>
          </a:p>
          <a:p>
            <a:r>
              <a:rPr lang="pl-PL" dirty="0"/>
              <a:t>+48 695258095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78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Noclegi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Adres:</a:t>
            </a:r>
          </a:p>
          <a:p>
            <a:pPr marL="0" indent="0">
              <a:buNone/>
            </a:pPr>
            <a:r>
              <a:rPr lang="pt-BR" b="1" dirty="0"/>
              <a:t>Pintor Corredoira 4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b="1" dirty="0"/>
              <a:t>27002 </a:t>
            </a:r>
            <a:r>
              <a:rPr lang="pt-BR" b="1" dirty="0" smtClean="0"/>
              <a:t>Lugo</a:t>
            </a: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link do strony miejsca zamieszkania </a:t>
            </a:r>
            <a:r>
              <a:rPr lang="pl-PL" dirty="0">
                <a:hlinkClick r:id="rId2"/>
              </a:rPr>
              <a:t>https://www.galiciayouthostels.com/lug2/</a:t>
            </a:r>
            <a:endParaRPr lang="pt-BR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22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790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Stowarzyszenie kulturalne Polonia en </a:t>
            </a:r>
            <a:r>
              <a:rPr lang="pl-PL" dirty="0" err="1" smtClean="0"/>
              <a:t>Galicia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Asociacion</a:t>
            </a:r>
            <a:r>
              <a:rPr lang="pl-PL" dirty="0" smtClean="0"/>
              <a:t> </a:t>
            </a:r>
            <a:r>
              <a:rPr lang="pl-PL" dirty="0" err="1" smtClean="0"/>
              <a:t>Cultural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904762" cy="761905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019" y="94800"/>
            <a:ext cx="2286000" cy="733425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22694" y="3053751"/>
            <a:ext cx="10230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2. Wyżywienie.</a:t>
            </a:r>
          </a:p>
          <a:p>
            <a:r>
              <a:rPr lang="pl-PL" dirty="0"/>
              <a:t> </a:t>
            </a:r>
            <a:r>
              <a:rPr lang="pl-PL" dirty="0" smtClean="0"/>
              <a:t>      Uczniowie otrzymują dwa posiłki dziennie: śniadanie oraz obiadokolacje składającą się z 2 dań</a:t>
            </a:r>
          </a:p>
          <a:p>
            <a:r>
              <a:rPr lang="pl-PL" dirty="0"/>
              <a:t> </a:t>
            </a:r>
            <a:r>
              <a:rPr lang="pl-PL" dirty="0" smtClean="0"/>
              <a:t>      i deseru wraz z wodą. </a:t>
            </a:r>
            <a:endParaRPr lang="pl-PL" dirty="0"/>
          </a:p>
          <a:p>
            <a:pPr marL="342900" indent="-342900">
              <a:buAutoNum type="arabicPeriod" startAt="2"/>
            </a:pPr>
            <a:r>
              <a:rPr lang="pl-PL" dirty="0" smtClean="0"/>
              <a:t>Posiłki wydaje się na stołówce w godzinie ustalonej w miejscu zakwaterowania, dostosowanej</a:t>
            </a:r>
          </a:p>
          <a:p>
            <a:r>
              <a:rPr lang="pl-PL" dirty="0"/>
              <a:t> </a:t>
            </a:r>
            <a:r>
              <a:rPr lang="pl-PL" dirty="0" smtClean="0"/>
              <a:t>     do potrzeb grupy.</a:t>
            </a:r>
          </a:p>
          <a:p>
            <a:r>
              <a:rPr lang="pl-PL" dirty="0"/>
              <a:t> </a:t>
            </a:r>
            <a:r>
              <a:rPr lang="pl-PL" dirty="0" smtClean="0"/>
              <a:t>     Uczniowie każdorazowo zajmują te same miejsca w stołówce, zdejmując maseczki jedynie </a:t>
            </a:r>
          </a:p>
          <a:p>
            <a:r>
              <a:rPr lang="pl-PL" dirty="0"/>
              <a:t> </a:t>
            </a:r>
            <a:r>
              <a:rPr lang="pl-PL" dirty="0" smtClean="0"/>
              <a:t>     podczas konsumpcji posiłków. Jest wyznaczone miejsce do parzenia herbaty, kawy </a:t>
            </a:r>
          </a:p>
          <a:p>
            <a:r>
              <a:rPr lang="pl-PL" dirty="0"/>
              <a:t> </a:t>
            </a:r>
            <a:r>
              <a:rPr lang="pl-PL" dirty="0" smtClean="0"/>
              <a:t>     oraz przygotowywania dodatkowych posiłków w zakresie własnym wraz z dostępem do lodówki.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W Hiszpanii obowiązuje bezwzględny nakaz noszenia maseczek w obiektach zamkniętych, środkach komunikacji, nie obowiązuje jedynie w pokojach, w których uczniowie są zakwaterowani ze swoim współlokatorem.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Złamanie powyższego nakazu skutkuje karą finansową w wysokości od 600-6000euro, którą ponosi uczeń jeśli złamie nakaz.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248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10746" y="8887"/>
            <a:ext cx="1099751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	</a:t>
            </a:r>
            <a:r>
              <a:rPr lang="pl-PL" sz="1400" b="1" dirty="0" smtClean="0">
                <a:solidFill>
                  <a:srgbClr val="FF0000"/>
                </a:solidFill>
              </a:rPr>
              <a:t>UBEZPIECZENIE</a:t>
            </a:r>
          </a:p>
          <a:p>
            <a:pPr algn="ctr"/>
            <a:endParaRPr lang="pl-PL" sz="1400" b="1" dirty="0" smtClean="0">
              <a:solidFill>
                <a:srgbClr val="FF0000"/>
              </a:solidFill>
            </a:endParaRPr>
          </a:p>
          <a:p>
            <a:r>
              <a:rPr lang="pl-PL" sz="1400" b="1" dirty="0" smtClean="0"/>
              <a:t>Czy </a:t>
            </a:r>
            <a:r>
              <a:rPr lang="pl-PL" sz="1400" b="1" dirty="0"/>
              <a:t>są pokrywane koszty transportu Ubezpieczonego do Polski albo kraju zamieszkania?</a:t>
            </a:r>
          </a:p>
          <a:p>
            <a:r>
              <a:rPr lang="pl-PL" sz="1400" dirty="0"/>
              <a:t>Organizujemy transport i pokrywamy jego koszt jedynie w przypadku nagłego </a:t>
            </a:r>
            <a:r>
              <a:rPr lang="pl-PL" sz="1400" dirty="0" err="1"/>
              <a:t>zachorowaniana</a:t>
            </a:r>
            <a:r>
              <a:rPr lang="pl-PL" sz="1400" dirty="0"/>
              <a:t> COVID-19 (dodatni wynik testu).</a:t>
            </a:r>
          </a:p>
          <a:p>
            <a:r>
              <a:rPr lang="pl-PL" sz="1400" dirty="0"/>
              <a:t> a)w przypadku, gdy Ubezpieczony przebywa w placówce medycznej/kwarantannie/</a:t>
            </a:r>
            <a:r>
              <a:rPr lang="pl-PL" sz="1400" dirty="0" err="1"/>
              <a:t>izolatoriumze</a:t>
            </a:r>
            <a:r>
              <a:rPr lang="pl-PL" sz="1400" dirty="0"/>
              <a:t> stwierdzonym COVID-19, nie jest możliwy jego transport do czasu jego wyleczenia, opuszczenia placówki medycznej/kwarantanny/izolatorium,</a:t>
            </a:r>
          </a:p>
          <a:p>
            <a:r>
              <a:rPr lang="pl-PL" sz="1400" dirty="0"/>
              <a:t>b)w przypadku, gdy Ubezpieczony opuszcza placówkę medyczną/kwarantannę/</a:t>
            </a:r>
            <a:r>
              <a:rPr lang="pl-PL" sz="1400" dirty="0" err="1"/>
              <a:t>izolatorium,po</a:t>
            </a:r>
            <a:r>
              <a:rPr lang="pl-PL" sz="1400" dirty="0"/>
              <a:t> wyleczeniu z COVID-19, ale w dalszym ciągu wymaga transportu medycznego i jest on zalecony przez lekarza, a jego transport uprzednio zaplanowany nie może być wykorzystany(np. minął termin planowanego lotu), zorganizujemy i pokryjemy koszt transportu medycznego, </a:t>
            </a:r>
          </a:p>
          <a:p>
            <a:r>
              <a:rPr lang="pl-PL" sz="1400" dirty="0"/>
              <a:t>c)w przypadku, gdy Ubezpieczony opuszcza placówkę medyczną/kwarantannę/izolatorium po wyleczeniu z COVID-19 i nie wymaga transportu medycznego, a jego transport uprzednio zaplanowany nie może być wykorzystany (np. minął termin planowanego lotu), zorganizujemy i pokryjemy koszt transportu, przy wykorzystaniu porównywalnego transportu i porównywalnego jego kosztu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kwarantanny, izolatorium? </a:t>
            </a:r>
            <a:endParaRPr lang="pl-PL" sz="1400" b="1" dirty="0" smtClean="0"/>
          </a:p>
          <a:p>
            <a:r>
              <a:rPr lang="pl-PL" sz="1400" dirty="0" smtClean="0"/>
              <a:t>W </a:t>
            </a:r>
            <a:r>
              <a:rPr lang="pl-PL" sz="1400" dirty="0"/>
              <a:t>przypadku nagłego zachorowania na COVID-19 (dodatni wynik testu), pokrywamy koszt kwarantanny oraz izolatorium, jeśli jest zalecone i zorganizowane przez służby medyczne danego Państwa. Pokrywamy koszt kwarantanny/izolatorium nawet jeśli odbywa się w przeznaczonym na ten cel hotelu, wówczas pokrywamy również koszty wyżywienia podczas pobytu w hotelu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rekonwalescencji po zachorowaniu na COVID-19 ? </a:t>
            </a:r>
            <a:r>
              <a:rPr lang="pl-PL" sz="1400" dirty="0"/>
              <a:t>Pokrywamy koszt wyżywienia i zakwaterowania Ubezpieczonego za granicą w celu rekonwalescencji, jeśli po hospitalizacji/kwarantannie/izolatorium w związku z zachorowaniem na COVID-19, np. Ubezpieczony ma nadal problem z oddychaniem, płucami itd., a transport nie może nastąpić bezpośrednio po zakończeniu hospitalizacji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wykonania testu na COVID-19?</a:t>
            </a:r>
          </a:p>
          <a:p>
            <a:r>
              <a:rPr lang="pl-PL" sz="1400" dirty="0"/>
              <a:t>Pokrywany jest koszt wykonania testu na COVID-19, który:</a:t>
            </a:r>
          </a:p>
          <a:p>
            <a:r>
              <a:rPr lang="pl-PL" sz="1400" dirty="0"/>
              <a:t>a)wykaże zachorowanie na COVID-19,</a:t>
            </a:r>
          </a:p>
          <a:p>
            <a:r>
              <a:rPr lang="pl-PL" sz="1400" dirty="0"/>
              <a:t>b)jest wymagany przez placówkę medyczną lub lekarza przed udzieleniem pomocy medycznej,</a:t>
            </a:r>
          </a:p>
          <a:p>
            <a:r>
              <a:rPr lang="pl-PL" sz="1400" dirty="0"/>
              <a:t>c)Ubezpieczony zrobi we własnym zakresie i który wyjdzie pozytywny, wówczas Ubezpieczony ma prawo ubiegać się o refundację poniesionych kosztów.</a:t>
            </a:r>
          </a:p>
        </p:txBody>
      </p:sp>
    </p:spTree>
    <p:extLst>
      <p:ext uri="{BB962C8B-B14F-4D97-AF65-F5344CB8AC3E}">
        <p14:creationId xmlns:p14="http://schemas.microsoft.com/office/powerpoint/2010/main" val="365004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3254" y="933614"/>
            <a:ext cx="104208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Uczniowie powinni zabrać ze sobą </a:t>
            </a:r>
            <a:r>
              <a:rPr lang="pl-PL" sz="2400" dirty="0" smtClean="0"/>
              <a:t>:</a:t>
            </a:r>
          </a:p>
          <a:p>
            <a:endParaRPr lang="pl-PL" sz="2400" dirty="0"/>
          </a:p>
          <a:p>
            <a:r>
              <a:rPr lang="pl-PL" sz="2400" dirty="0" smtClean="0"/>
              <a:t>- odzież </a:t>
            </a:r>
            <a:r>
              <a:rPr lang="pl-PL" sz="2400" dirty="0"/>
              <a:t>roboczą</a:t>
            </a:r>
          </a:p>
          <a:p>
            <a:r>
              <a:rPr lang="pl-PL" sz="2400" dirty="0" smtClean="0"/>
              <a:t>- obuwie </a:t>
            </a:r>
            <a:r>
              <a:rPr lang="pl-PL" sz="2400" dirty="0"/>
              <a:t>robocze ( buty kryte z twardego materiału na czubkach)</a:t>
            </a:r>
          </a:p>
          <a:p>
            <a:r>
              <a:rPr lang="pl-PL" sz="2400" dirty="0"/>
              <a:t>(najlepiej kombinezon/ogrodniczki/ długie spodnie i koszula z długim rękawem)</a:t>
            </a:r>
          </a:p>
          <a:p>
            <a:r>
              <a:rPr lang="pl-PL" sz="2400" dirty="0" smtClean="0"/>
              <a:t>- ciepłą </a:t>
            </a:r>
            <a:r>
              <a:rPr lang="pl-PL" sz="2400" dirty="0"/>
              <a:t>bluzę – polar</a:t>
            </a:r>
          </a:p>
          <a:p>
            <a:r>
              <a:rPr lang="pl-PL" sz="2400" dirty="0" smtClean="0"/>
              <a:t>- płaszcz </a:t>
            </a:r>
            <a:r>
              <a:rPr lang="pl-PL" sz="2400" dirty="0"/>
              <a:t>przeciwdeszczowy</a:t>
            </a:r>
          </a:p>
          <a:p>
            <a:r>
              <a:rPr lang="pl-PL" sz="2400" dirty="0" smtClean="0"/>
              <a:t>- leki</a:t>
            </a:r>
            <a:endParaRPr lang="pl-PL" sz="2400" dirty="0"/>
          </a:p>
          <a:p>
            <a:r>
              <a:rPr lang="pl-PL" sz="2400" dirty="0" smtClean="0"/>
              <a:t>- zainstalować </a:t>
            </a:r>
            <a:r>
              <a:rPr lang="pl-PL" sz="2400" dirty="0"/>
              <a:t>aplikację do tłumaczenia języka hiszpańskiego </a:t>
            </a:r>
          </a:p>
        </p:txBody>
      </p:sp>
    </p:spTree>
    <p:extLst>
      <p:ext uri="{BB962C8B-B14F-4D97-AF65-F5344CB8AC3E}">
        <p14:creationId xmlns:p14="http://schemas.microsoft.com/office/powerpoint/2010/main" val="1282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41405" y="332252"/>
            <a:ext cx="1104694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WAŻNE</a:t>
            </a:r>
          </a:p>
          <a:p>
            <a:r>
              <a:rPr lang="pl-PL" b="1" dirty="0" smtClean="0"/>
              <a:t>PROSIMY PAMIĘTAĆ O :</a:t>
            </a:r>
          </a:p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</a:rPr>
              <a:t>EKUZ</a:t>
            </a:r>
            <a:r>
              <a:rPr lang="pl-PL" b="1" dirty="0" smtClean="0"/>
              <a:t> </a:t>
            </a:r>
            <a:r>
              <a:rPr lang="pl-PL" b="1" dirty="0"/>
              <a:t>– Europejska Karta Ubezpieczenia Zdrowotnego</a:t>
            </a:r>
          </a:p>
          <a:p>
            <a:endParaRPr lang="pl-PL" dirty="0">
              <a:hlinkClick r:id="rId2"/>
            </a:endParaRPr>
          </a:p>
          <a:p>
            <a:r>
              <a:rPr lang="pl-PL" dirty="0">
                <a:hlinkClick r:id="rId2"/>
              </a:rPr>
              <a:t>http://www.nfz.gov.pl/dla-pacjenta/zalatw-sprawe-krok-po-kroku/jak-wyrobic-karte-ekuz/</a:t>
            </a:r>
            <a:endParaRPr lang="pl-PL" dirty="0"/>
          </a:p>
          <a:p>
            <a:endParaRPr lang="pl-PL" b="1" dirty="0"/>
          </a:p>
          <a:p>
            <a:r>
              <a:rPr lang="pl-PL" b="1" dirty="0"/>
              <a:t>Gdzie wyrobić EKUZ w Poznaniu?</a:t>
            </a:r>
          </a:p>
          <a:p>
            <a:r>
              <a:rPr lang="pl-PL" dirty="0"/>
              <a:t>Wielkopolski Oddział Wojewódzki NFZ:</a:t>
            </a:r>
          </a:p>
          <a:p>
            <a:r>
              <a:rPr lang="pl-PL" dirty="0"/>
              <a:t>61-823 Poznań, ul. Grunwaldzka 158</a:t>
            </a:r>
          </a:p>
          <a:p>
            <a:r>
              <a:rPr lang="pl-PL" dirty="0" err="1"/>
              <a:t>tel</a:t>
            </a:r>
            <a:r>
              <a:rPr lang="pl-PL" dirty="0"/>
              <a:t>: (61) 850 60 </a:t>
            </a:r>
            <a:r>
              <a:rPr lang="pl-PL" dirty="0" smtClean="0"/>
              <a:t>00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DOWODZIE OSOBISTYM LUB PASZPORCIE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MASECZKACH JEDNORAZOWYCH LUB MATERIAŁOWYCH DO PRANIA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BUTACH ROBOCZYCH I KOMBINEZONIE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LEKACH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WSZYSTKIE OSOBY ZASZCZEPIONE MUSZĄ MIEĆ PRZY SOBIE PASZPORT COVIDOWY!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005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326</Words>
  <Application>Microsoft Office PowerPoint</Application>
  <PresentationFormat>Panoramiczny</PresentationFormat>
  <Paragraphs>80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dla grupy, która będzie odbywać praktyki w zakładach pracy  od 30.08.2021 do 10.09.2021</vt:lpstr>
      <vt:lpstr>Opiekunowie:</vt:lpstr>
      <vt:lpstr>Noclegi</vt:lpstr>
      <vt:lpstr> Stowarzyszenie kulturalne Polonia en Galicia Asociacion Cultural 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Stowarzyszenie Polonia en Galicia Santaiago de Compostela</dc:title>
  <dc:creator>DYREKTOR</dc:creator>
  <cp:lastModifiedBy>Użytkownik systemu Windows</cp:lastModifiedBy>
  <cp:revision>37</cp:revision>
  <dcterms:created xsi:type="dcterms:W3CDTF">2021-05-30T14:01:59Z</dcterms:created>
  <dcterms:modified xsi:type="dcterms:W3CDTF">2021-08-20T13:01:33Z</dcterms:modified>
</cp:coreProperties>
</file>