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4"/>
  </p:notesMasterIdLst>
  <p:sldIdLst>
    <p:sldId id="256" r:id="rId3"/>
    <p:sldId id="273" r:id="rId4"/>
    <p:sldId id="259" r:id="rId5"/>
    <p:sldId id="274" r:id="rId6"/>
    <p:sldId id="275" r:id="rId7"/>
    <p:sldId id="285" r:id="rId8"/>
    <p:sldId id="276" r:id="rId9"/>
    <p:sldId id="277" r:id="rId10"/>
    <p:sldId id="278" r:id="rId11"/>
    <p:sldId id="279" r:id="rId12"/>
    <p:sldId id="280" r:id="rId13"/>
    <p:sldId id="286" r:id="rId14"/>
    <p:sldId id="281" r:id="rId15"/>
    <p:sldId id="282" r:id="rId16"/>
    <p:sldId id="283" r:id="rId17"/>
    <p:sldId id="284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57" r:id="rId32"/>
    <p:sldId id="258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96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A7B40-5941-435B-9F5D-7CFD1DEA430F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F4F-C338-412D-BAB0-A86838548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81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227D5E-21E3-4BA1-9AA4-AD5F68853291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8A1030-33C5-4EA7-B48A-D31597A2DEE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558608" cy="2835746"/>
          </a:xfrm>
        </p:spPr>
        <p:txBody>
          <a:bodyPr>
            <a:normAutofit/>
          </a:bodyPr>
          <a:lstStyle/>
          <a:p>
            <a:r>
              <a:rPr lang="pl-PL" sz="5400" dirty="0" smtClean="0"/>
              <a:t>MATURA 2017</a:t>
            </a:r>
            <a:br>
              <a:rPr lang="pl-PL" sz="5400" dirty="0" smtClean="0"/>
            </a:b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3685032"/>
            <a:ext cx="7667192" cy="2048224"/>
          </a:xfrm>
        </p:spPr>
        <p:txBody>
          <a:bodyPr>
            <a:noAutofit/>
          </a:bodyPr>
          <a:lstStyle/>
          <a:p>
            <a:r>
              <a:rPr lang="pl-PL" sz="3200" dirty="0" smtClean="0"/>
              <a:t>Centrum Kształcenia </a:t>
            </a:r>
          </a:p>
          <a:p>
            <a:r>
              <a:rPr lang="pl-PL" sz="3200" dirty="0" smtClean="0"/>
              <a:t>Zawodowego i Ustawicznego </a:t>
            </a:r>
          </a:p>
          <a:p>
            <a:r>
              <a:rPr lang="pl-PL" sz="3200" dirty="0" smtClean="0"/>
              <a:t>w Poznaniu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258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04664"/>
            <a:ext cx="84249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Część pisemna egzaminu maturalnego w terminie dodatkowym </a:t>
            </a:r>
          </a:p>
          <a:p>
            <a:endParaRPr lang="pl-PL" dirty="0"/>
          </a:p>
          <a:p>
            <a:pPr algn="ctr"/>
            <a:r>
              <a:rPr lang="pl-PL" sz="1400" b="1" dirty="0" smtClean="0"/>
              <a:t>CZERWIEC</a:t>
            </a:r>
          </a:p>
          <a:p>
            <a:pPr algn="ctr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 err="1" smtClean="0"/>
              <a:t>1.06.2017r</a:t>
            </a:r>
            <a:r>
              <a:rPr lang="pl-PL" sz="1400" b="1" dirty="0" smtClean="0"/>
              <a:t>.  czwartek </a:t>
            </a:r>
          </a:p>
          <a:p>
            <a:pPr algn="ctr"/>
            <a:r>
              <a:rPr lang="pl-PL" sz="1400" dirty="0" smtClean="0"/>
              <a:t>- język polski – </a:t>
            </a:r>
            <a:r>
              <a:rPr lang="pl-PL" sz="1400" dirty="0" err="1" smtClean="0"/>
              <a:t>pp</a:t>
            </a:r>
            <a:r>
              <a:rPr lang="pl-PL" sz="1400" dirty="0" smtClean="0"/>
              <a:t>**</a:t>
            </a:r>
          </a:p>
          <a:p>
            <a:pPr algn="ctr"/>
            <a:r>
              <a:rPr lang="pl-PL" sz="1400" dirty="0" smtClean="0"/>
              <a:t>- język polski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**</a:t>
            </a:r>
          </a:p>
          <a:p>
            <a:pPr algn="ctr"/>
            <a:r>
              <a:rPr lang="pl-PL" sz="1400" dirty="0" smtClean="0"/>
              <a:t> </a:t>
            </a:r>
            <a:endParaRPr lang="pl-PL" sz="1400" b="1" dirty="0" smtClean="0"/>
          </a:p>
          <a:p>
            <a:pPr algn="ctr"/>
            <a:r>
              <a:rPr lang="pl-PL" sz="1400" b="1" dirty="0" err="1" smtClean="0"/>
              <a:t>2.06.2017r</a:t>
            </a:r>
            <a:r>
              <a:rPr lang="pl-PL" sz="1400" b="1" dirty="0" smtClean="0"/>
              <a:t>. piątek </a:t>
            </a:r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matematyka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 </a:t>
            </a:r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matematyka –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algn="ctr"/>
            <a:endParaRPr lang="pl-PL" sz="1400" dirty="0"/>
          </a:p>
          <a:p>
            <a:pPr algn="ctr"/>
            <a:r>
              <a:rPr lang="pl-PL" sz="1400" b="1" dirty="0" err="1" smtClean="0"/>
              <a:t>5.06.2017r</a:t>
            </a:r>
            <a:r>
              <a:rPr lang="pl-PL" sz="1400" b="1" dirty="0" smtClean="0"/>
              <a:t>. poniedziałek </a:t>
            </a:r>
          </a:p>
          <a:p>
            <a:pPr algn="ctr"/>
            <a:r>
              <a:rPr lang="pl-PL" sz="1400" dirty="0" smtClean="0"/>
              <a:t>- język angielski – </a:t>
            </a:r>
            <a:r>
              <a:rPr lang="pl-PL" sz="1400" dirty="0" err="1" smtClean="0"/>
              <a:t>pp</a:t>
            </a:r>
            <a:endParaRPr lang="pl-PL" sz="1400" dirty="0" smtClean="0"/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język angielski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/ język angielski – </a:t>
            </a:r>
            <a:r>
              <a:rPr lang="pl-PL" sz="1400" dirty="0" err="1" smtClean="0"/>
              <a:t>dj</a:t>
            </a:r>
            <a:r>
              <a:rPr lang="pl-PL" sz="1400" dirty="0" smtClean="0"/>
              <a:t>**</a:t>
            </a:r>
          </a:p>
          <a:p>
            <a:pPr algn="ctr"/>
            <a:endParaRPr lang="pl-PL" sz="1400" dirty="0" smtClean="0"/>
          </a:p>
          <a:p>
            <a:pPr algn="ctr"/>
            <a:r>
              <a:rPr lang="pl-PL" sz="1400" b="1" dirty="0" err="1" smtClean="0"/>
              <a:t>6.06.2017r</a:t>
            </a:r>
            <a:r>
              <a:rPr lang="pl-PL" sz="1400" b="1" dirty="0" smtClean="0"/>
              <a:t>.  wtorek </a:t>
            </a:r>
          </a:p>
          <a:p>
            <a:pPr algn="ctr"/>
            <a:r>
              <a:rPr lang="pl-PL" sz="1400" dirty="0" smtClean="0"/>
              <a:t>- historia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algn="ctr"/>
            <a:r>
              <a:rPr lang="pl-PL" sz="1400" dirty="0" smtClean="0"/>
              <a:t>- filozofia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algn="ctr"/>
            <a:r>
              <a:rPr lang="pl-PL" sz="1400" dirty="0" smtClean="0"/>
              <a:t>- historia muzyki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/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informatyka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marL="285750" indent="-285750" algn="ctr">
              <a:buFontTx/>
              <a:buChar char="-"/>
            </a:pPr>
            <a:endParaRPr lang="pl-PL" sz="1400" dirty="0" smtClean="0"/>
          </a:p>
          <a:p>
            <a:pPr algn="ctr"/>
            <a:r>
              <a:rPr lang="pl-PL" sz="1400" b="1" dirty="0" err="1" smtClean="0"/>
              <a:t>7.06.2017r</a:t>
            </a:r>
            <a:r>
              <a:rPr lang="pl-PL" sz="1400" b="1" dirty="0" smtClean="0"/>
              <a:t>.  środa </a:t>
            </a:r>
          </a:p>
          <a:p>
            <a:pPr algn="ctr"/>
            <a:r>
              <a:rPr lang="pl-PL" sz="1400" dirty="0" smtClean="0"/>
              <a:t>- język niemiecki – </a:t>
            </a:r>
            <a:r>
              <a:rPr lang="pl-PL" sz="1400" dirty="0" err="1" smtClean="0"/>
              <a:t>pp</a:t>
            </a:r>
            <a:endParaRPr lang="pl-PL" sz="1400" dirty="0" smtClean="0"/>
          </a:p>
          <a:p>
            <a:pPr algn="ctr"/>
            <a:r>
              <a:rPr lang="pl-PL" sz="1400" dirty="0" smtClean="0"/>
              <a:t>- język niemiecki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/ język niemiecki – </a:t>
            </a:r>
            <a:r>
              <a:rPr lang="pl-PL" sz="1400" dirty="0" err="1" smtClean="0"/>
              <a:t>dj</a:t>
            </a:r>
            <a:endParaRPr lang="pl-PL" sz="1400" dirty="0" smtClean="0"/>
          </a:p>
          <a:p>
            <a:endParaRPr lang="pl-PL" sz="1400" dirty="0" smtClean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192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04664"/>
            <a:ext cx="835292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b="1" dirty="0">
                <a:solidFill>
                  <a:prstClr val="black"/>
                </a:solidFill>
              </a:rPr>
              <a:t>Część pisemna egzaminu maturalnego w terminie dodatkowym </a:t>
            </a:r>
          </a:p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sz="1400" b="1" dirty="0" err="1" smtClean="0"/>
              <a:t>8.06.2017r</a:t>
            </a:r>
            <a:r>
              <a:rPr lang="pl-PL" sz="1400" b="1" dirty="0" smtClean="0"/>
              <a:t>.  czwartek </a:t>
            </a:r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biologia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r>
              <a:rPr lang="pl-PL" sz="1400" dirty="0" smtClean="0"/>
              <a:t> język łaciński i kultura antyczna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algn="ctr"/>
            <a:endParaRPr lang="pl-PL" sz="1400" dirty="0" smtClean="0"/>
          </a:p>
          <a:p>
            <a:pPr algn="ctr"/>
            <a:r>
              <a:rPr lang="pl-PL" sz="1400" b="1" dirty="0" err="1" smtClean="0"/>
              <a:t>9.06.2017r</a:t>
            </a:r>
            <a:r>
              <a:rPr lang="pl-PL" sz="1400" b="1" dirty="0" smtClean="0"/>
              <a:t>. piątek </a:t>
            </a:r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wiedza o społeczeństwie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r>
              <a:rPr lang="pl-PL" sz="1400" dirty="0" smtClean="0"/>
              <a:t> </a:t>
            </a:r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historia sztuki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marL="285750" indent="-285750" algn="ctr">
              <a:buFontTx/>
              <a:buChar char="-"/>
            </a:pPr>
            <a:endParaRPr lang="pl-PL" sz="1400" dirty="0" smtClean="0"/>
          </a:p>
          <a:p>
            <a:pPr algn="ctr"/>
            <a:r>
              <a:rPr lang="pl-PL" sz="1400" b="1" dirty="0" err="1" smtClean="0"/>
              <a:t>12.06.2017r</a:t>
            </a:r>
            <a:r>
              <a:rPr lang="pl-PL" sz="1400" b="1" dirty="0" smtClean="0"/>
              <a:t>. poniedziałek </a:t>
            </a:r>
          </a:p>
          <a:p>
            <a:pPr algn="ctr"/>
            <a:r>
              <a:rPr lang="pl-PL" sz="1400" dirty="0" smtClean="0"/>
              <a:t>- chemia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algn="ctr"/>
            <a:r>
              <a:rPr lang="pl-PL" sz="1400" dirty="0" smtClean="0"/>
              <a:t>- geografia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wiedza o tańcu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algn="ctr"/>
            <a:endParaRPr lang="pl-PL" sz="1400" dirty="0" smtClean="0"/>
          </a:p>
          <a:p>
            <a:pPr algn="ctr"/>
            <a:r>
              <a:rPr lang="pl-PL" sz="1400" b="1" dirty="0" err="1" smtClean="0"/>
              <a:t>13.06.2017r</a:t>
            </a:r>
            <a:r>
              <a:rPr lang="pl-PL" sz="1400" b="1" dirty="0"/>
              <a:t>.</a:t>
            </a:r>
            <a:r>
              <a:rPr lang="pl-PL" sz="1400" b="1" dirty="0" smtClean="0"/>
              <a:t> wtorek </a:t>
            </a:r>
          </a:p>
          <a:p>
            <a:pPr algn="ctr"/>
            <a:r>
              <a:rPr lang="pl-PL" sz="1400" dirty="0" smtClean="0"/>
              <a:t>- język rosyjski – </a:t>
            </a:r>
            <a:r>
              <a:rPr lang="pl-PL" sz="1400" dirty="0" err="1" smtClean="0"/>
              <a:t>pp</a:t>
            </a:r>
            <a:r>
              <a:rPr lang="pl-PL" sz="1400" dirty="0" smtClean="0"/>
              <a:t>/ język rosyjski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/ język rosyjski – </a:t>
            </a:r>
            <a:r>
              <a:rPr lang="pl-PL" sz="1400" dirty="0" err="1" smtClean="0"/>
              <a:t>dj</a:t>
            </a:r>
            <a:endParaRPr lang="pl-PL" sz="1400" dirty="0" smtClean="0"/>
          </a:p>
          <a:p>
            <a:pPr marL="285750" indent="-285750" algn="ctr">
              <a:buFontTx/>
              <a:buChar char="-"/>
            </a:pPr>
            <a:r>
              <a:rPr lang="pl-PL" sz="1400" dirty="0" smtClean="0"/>
              <a:t>fizyka i astronomia / fizyka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,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algn="ctr"/>
            <a:endParaRPr lang="pl-PL" sz="1400" dirty="0" smtClean="0"/>
          </a:p>
          <a:p>
            <a:pPr algn="ctr"/>
            <a:r>
              <a:rPr lang="pl-PL" sz="1400" b="1" dirty="0" err="1" smtClean="0"/>
              <a:t>14.06.2017r</a:t>
            </a:r>
            <a:r>
              <a:rPr lang="pl-PL" sz="1400" b="1" dirty="0" smtClean="0"/>
              <a:t>. środa </a:t>
            </a:r>
          </a:p>
          <a:p>
            <a:pPr algn="ctr"/>
            <a:r>
              <a:rPr lang="pl-PL" sz="1400" dirty="0" smtClean="0"/>
              <a:t>- język francuski – </a:t>
            </a:r>
            <a:r>
              <a:rPr lang="pl-PL" sz="1400" dirty="0" err="1" smtClean="0"/>
              <a:t>pp</a:t>
            </a:r>
            <a:endParaRPr lang="pl-PL" sz="1400" dirty="0" smtClean="0"/>
          </a:p>
          <a:p>
            <a:pPr algn="ctr"/>
            <a:r>
              <a:rPr lang="pl-PL" sz="1400" dirty="0" smtClean="0"/>
              <a:t>- język francuski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/ język francuski – </a:t>
            </a:r>
            <a:r>
              <a:rPr lang="pl-PL" sz="1400" dirty="0" err="1" smtClean="0"/>
              <a:t>dj</a:t>
            </a:r>
            <a:endParaRPr lang="pl-PL" sz="1400" dirty="0" smtClean="0"/>
          </a:p>
          <a:p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7974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92848" y="1772816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Termin ogłaszania wyników </a:t>
            </a:r>
          </a:p>
          <a:p>
            <a:pPr algn="ctr"/>
            <a:r>
              <a:rPr lang="pl-PL" sz="2800" b="1" dirty="0" smtClean="0"/>
              <a:t>egzaminu maturalnego/wydania zdającym świadectw, aneksów</a:t>
            </a:r>
          </a:p>
          <a:p>
            <a:pPr algn="ctr"/>
            <a:r>
              <a:rPr lang="pl-PL" sz="2800" b="1" dirty="0" smtClean="0"/>
              <a:t> i informacji o wynikach: </a:t>
            </a:r>
          </a:p>
          <a:p>
            <a:pPr algn="ctr"/>
            <a:r>
              <a:rPr lang="pl-PL" sz="2800" b="1" u="sng" dirty="0" smtClean="0"/>
              <a:t>30 czerwca 2017 r.</a:t>
            </a:r>
          </a:p>
          <a:p>
            <a:pPr algn="ctr"/>
            <a:endParaRPr lang="pl-PL" sz="2800" dirty="0"/>
          </a:p>
          <a:p>
            <a:pPr algn="ctr"/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10314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620688"/>
            <a:ext cx="813690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HARMONOGRAM EGZAMINU MATURALNEGO </a:t>
            </a:r>
          </a:p>
          <a:p>
            <a:pPr algn="ctr"/>
            <a:r>
              <a:rPr lang="pl-PL" b="1" dirty="0" smtClean="0"/>
              <a:t>W TERMINIE POPRAWKOWYM*</a:t>
            </a:r>
          </a:p>
          <a:p>
            <a:endParaRPr lang="pl-PL" dirty="0" smtClean="0"/>
          </a:p>
          <a:p>
            <a:endParaRPr lang="pl-PL" dirty="0"/>
          </a:p>
          <a:p>
            <a:pPr marL="342900" indent="-342900">
              <a:buAutoNum type="arabicPeriod"/>
            </a:pPr>
            <a:r>
              <a:rPr lang="pl-PL" dirty="0" smtClean="0"/>
              <a:t>Część pisemna – </a:t>
            </a:r>
            <a:r>
              <a:rPr lang="pl-PL" b="1" dirty="0" smtClean="0"/>
              <a:t>22 sierpnia 2017 r. (wtorek), godz. 9:00</a:t>
            </a:r>
          </a:p>
          <a:p>
            <a:endParaRPr lang="pl-PL" dirty="0" smtClean="0"/>
          </a:p>
          <a:p>
            <a:r>
              <a:rPr lang="pl-PL" dirty="0" smtClean="0"/>
              <a:t>2. Część ustna (język polski, języki mniejszości narodowych, języki obce nowożytne – prezentacja i wypowiedź – formuła od 2015) – </a:t>
            </a:r>
            <a:r>
              <a:rPr lang="pl-PL" b="1" dirty="0" smtClean="0"/>
              <a:t>23–25 sierpnia 2017 r.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b="1" dirty="0" smtClean="0"/>
              <a:t>Termin ogłaszania wyników egzaminu maturalnego/ wydania zdającym świadectw, aneksów i informacji o wynikach: </a:t>
            </a:r>
          </a:p>
          <a:p>
            <a:pPr algn="ctr"/>
            <a:r>
              <a:rPr lang="pl-PL" b="1" dirty="0" smtClean="0"/>
              <a:t>12 września 2017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73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836712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CZAS TRWANIA POSZCZEGÓLNYCH CZĘŚCI EGZAMINU MATURALNEGO W CZĘŚCI PISEMNEJ*</a:t>
            </a:r>
          </a:p>
          <a:p>
            <a:pPr algn="ctr"/>
            <a:endParaRPr lang="pl-PL" b="1" dirty="0" smtClean="0"/>
          </a:p>
          <a:p>
            <a:pPr algn="ctr"/>
            <a:r>
              <a:rPr lang="pl-PL" sz="1600" dirty="0" smtClean="0"/>
              <a:t>(Dotyczy egzaminu maturalnego w formule obowiązującej od 2015 r. – dla absolwentów liceów ogólnokształcących z lat 2015–</a:t>
            </a:r>
          </a:p>
          <a:p>
            <a:pPr algn="ctr"/>
            <a:r>
              <a:rPr lang="pl-PL" sz="1600" dirty="0" smtClean="0"/>
              <a:t>2017 oraz absolwentów techników z lat 2016–2017.)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sz="2400" b="1" dirty="0" smtClean="0"/>
              <a:t>język polski</a:t>
            </a:r>
          </a:p>
          <a:p>
            <a:pPr algn="ctr"/>
            <a:r>
              <a:rPr lang="pl-PL" sz="2400" b="1" dirty="0" smtClean="0"/>
              <a:t>matematyka</a:t>
            </a:r>
          </a:p>
          <a:p>
            <a:pPr algn="ctr"/>
            <a:r>
              <a:rPr lang="pl-PL" sz="2400" b="1" dirty="0" smtClean="0"/>
              <a:t>języki mniejszości narodowych 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- poziom podstawowy: 170 minut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- poziom rozszerzony: 180 minut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21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5" y="692696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b="1" dirty="0">
                <a:solidFill>
                  <a:prstClr val="black"/>
                </a:solidFill>
              </a:rPr>
              <a:t>CZAS TRWANIA POSZCZEGÓLNYCH CZĘŚCI EGZAMINU MATURALNEGO W CZĘŚCI PISEMNEJ*</a:t>
            </a:r>
          </a:p>
          <a:p>
            <a:endParaRPr lang="pl-PL" dirty="0" smtClean="0"/>
          </a:p>
          <a:p>
            <a:pPr algn="ctr"/>
            <a:r>
              <a:rPr lang="pl-PL" sz="2400" b="1" dirty="0" smtClean="0"/>
              <a:t>języki obce nowożytne </a:t>
            </a:r>
          </a:p>
          <a:p>
            <a:pPr algn="ctr"/>
            <a:endParaRPr lang="pl-PL" sz="1600" dirty="0"/>
          </a:p>
          <a:p>
            <a:pPr algn="ctr"/>
            <a:r>
              <a:rPr lang="pl-PL" sz="1600" dirty="0" smtClean="0"/>
              <a:t>- poziom podstawowy 120 minut </a:t>
            </a:r>
          </a:p>
          <a:p>
            <a:pPr algn="ctr"/>
            <a:r>
              <a:rPr lang="pl-PL" sz="1600" dirty="0" smtClean="0"/>
              <a:t>- poziom rozszerzony 150 minut</a:t>
            </a:r>
          </a:p>
          <a:p>
            <a:pPr algn="ctr"/>
            <a:r>
              <a:rPr lang="pl-PL" sz="1200" dirty="0" smtClean="0"/>
              <a:t>- poziom dwujęzyczny 180 minut</a:t>
            </a:r>
            <a:endParaRPr lang="pl-PL" sz="1600" dirty="0"/>
          </a:p>
          <a:p>
            <a:pPr algn="ctr"/>
            <a:endParaRPr lang="pl-PL" sz="1600" dirty="0" smtClean="0"/>
          </a:p>
          <a:p>
            <a:pPr algn="ctr"/>
            <a:r>
              <a:rPr lang="pl-PL" sz="2000" b="1" dirty="0" smtClean="0"/>
              <a:t>biologia, chemia, filozofia, fizyka, geografia, historia</a:t>
            </a:r>
          </a:p>
          <a:p>
            <a:pPr algn="ctr"/>
            <a:r>
              <a:rPr lang="pl-PL" sz="1600" b="1" dirty="0" smtClean="0"/>
              <a:t>historia muzyki, historia sztuki, język kaszubski,</a:t>
            </a:r>
          </a:p>
          <a:p>
            <a:pPr algn="ctr"/>
            <a:r>
              <a:rPr lang="pl-PL" sz="1600" b="1" dirty="0" smtClean="0"/>
              <a:t> język łaciński i kultura antyczna, język łemkowski</a:t>
            </a:r>
          </a:p>
          <a:p>
            <a:pPr algn="ctr"/>
            <a:r>
              <a:rPr lang="pl-PL" b="1" dirty="0" smtClean="0"/>
              <a:t>wiedza o społeczeństwie </a:t>
            </a:r>
          </a:p>
          <a:p>
            <a:pPr algn="ctr"/>
            <a:endParaRPr lang="pl-PL" sz="1600" dirty="0" smtClean="0"/>
          </a:p>
          <a:p>
            <a:pPr marL="285750" indent="-285750" algn="ctr">
              <a:buFontTx/>
              <a:buChar char="-"/>
            </a:pPr>
            <a:r>
              <a:rPr lang="pl-PL" sz="1600" dirty="0" smtClean="0"/>
              <a:t>poziom rozszerzony 180 minut</a:t>
            </a:r>
          </a:p>
          <a:p>
            <a:pPr marL="285750" indent="-285750" algn="ctr">
              <a:buFontTx/>
              <a:buChar char="-"/>
            </a:pPr>
            <a:endParaRPr lang="pl-PL" sz="2000" b="1" dirty="0"/>
          </a:p>
          <a:p>
            <a:pPr algn="ctr"/>
            <a:r>
              <a:rPr lang="pl-PL" sz="2000" b="1" dirty="0" smtClean="0"/>
              <a:t>informatyka </a:t>
            </a:r>
          </a:p>
          <a:p>
            <a:pPr marL="285750" indent="-285750" algn="ctr">
              <a:buFontTx/>
              <a:buChar char="-"/>
            </a:pPr>
            <a:r>
              <a:rPr lang="pl-PL" sz="1600" dirty="0" smtClean="0"/>
              <a:t>poziom rozszerzony** </a:t>
            </a:r>
          </a:p>
          <a:p>
            <a:pPr algn="ctr"/>
            <a:endParaRPr lang="pl-PL" sz="1600" dirty="0" smtClean="0"/>
          </a:p>
          <a:p>
            <a:pPr algn="ctr"/>
            <a:r>
              <a:rPr lang="pl-PL" sz="1600" dirty="0" smtClean="0"/>
              <a:t>część I 60 minut</a:t>
            </a:r>
          </a:p>
          <a:p>
            <a:pPr algn="ctr"/>
            <a:r>
              <a:rPr lang="pl-PL" sz="1600" dirty="0" smtClean="0"/>
              <a:t>część II 150 minut</a:t>
            </a:r>
          </a:p>
          <a:p>
            <a:pPr marL="285750" indent="-285750" algn="ctr">
              <a:buFontTx/>
              <a:buChar char="-"/>
            </a:pPr>
            <a:endParaRPr lang="pl-PL" sz="1600" dirty="0" smtClean="0"/>
          </a:p>
          <a:p>
            <a:pPr algn="ctr"/>
            <a:endParaRPr lang="pl-PL" sz="1600" dirty="0" smtClean="0"/>
          </a:p>
          <a:p>
            <a:pPr algn="ctr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420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692696"/>
            <a:ext cx="792088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CZAS TRWANIA POSZCZEGÓLNYCH CZĘŚCI EGZAMINU MATURALNEGO </a:t>
            </a:r>
          </a:p>
          <a:p>
            <a:pPr algn="ctr"/>
            <a:r>
              <a:rPr lang="pl-PL" sz="2400" b="1" dirty="0" smtClean="0"/>
              <a:t>W CZĘŚCI PISEMNEJ*</a:t>
            </a:r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dirty="0" smtClean="0"/>
              <a:t>Czas trwania egzaminu </a:t>
            </a:r>
            <a:r>
              <a:rPr lang="pl-PL" b="1" u="sng" dirty="0" smtClean="0"/>
              <a:t>może być przedłużony w przypadku dostosowań określonych w komunikacie dyrektora CKE.</a:t>
            </a:r>
          </a:p>
          <a:p>
            <a:pPr algn="ctr"/>
            <a:endParaRPr lang="pl-PL" b="1" u="sng" dirty="0" smtClean="0"/>
          </a:p>
          <a:p>
            <a:pPr algn="ctr"/>
            <a:endParaRPr lang="pl-PL" b="1" u="sng" dirty="0" smtClean="0"/>
          </a:p>
          <a:p>
            <a:pPr algn="ctr"/>
            <a:r>
              <a:rPr lang="pl-PL" dirty="0" smtClean="0"/>
              <a:t>** Przerwa między poszczególnymi częściami egzaminu z informatyki na poziomie rozszerzonym trwa 30 minut.</a:t>
            </a:r>
          </a:p>
          <a:p>
            <a:pPr algn="ctr"/>
            <a:endParaRPr lang="pl-PL" sz="1400" dirty="0" smtClean="0"/>
          </a:p>
          <a:p>
            <a:pPr algn="ctr"/>
            <a:endParaRPr lang="pl-PL" sz="1400" dirty="0"/>
          </a:p>
          <a:p>
            <a:pPr algn="ctr"/>
            <a:endParaRPr lang="pl-PL" sz="1400" dirty="0" smtClean="0"/>
          </a:p>
          <a:p>
            <a:pPr algn="ctr"/>
            <a:r>
              <a:rPr lang="pl-PL" sz="1400" dirty="0" smtClean="0"/>
              <a:t>*** Dodatkowe zadania egzaminacyjne w języku obcym z biologii, chemii, fizyki i astronomii, geografii, historii, matematyki</a:t>
            </a:r>
          </a:p>
          <a:p>
            <a:pPr algn="ctr"/>
            <a:r>
              <a:rPr lang="pl-PL" sz="1400" dirty="0" smtClean="0"/>
              <a:t>mogą rozwiązywać absolwenci oddziałów dwujęzycznych, w których przedmioty te były nauczane w języku obcym</a:t>
            </a:r>
          </a:p>
          <a:p>
            <a:pPr algn="ctr"/>
            <a:r>
              <a:rPr lang="pl-PL" sz="1400" dirty="0" smtClean="0"/>
              <a:t>nowożytnym.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305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2. CHARAKTERYSTYKA EGZAMINU MATURALNEGO</a:t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2.1. INFORMACJE O EGZAMINIE MATURALNYM DLA ZDAJĄCYCH, KTÓRZY PRZYSTĄPIĄ </a:t>
            </a:r>
            <a:r>
              <a:rPr lang="pl-PL" b="1" dirty="0" smtClean="0"/>
              <a:t>DO EGZAMINU MATURALNEGO PO RAZ PIERWSZY,</a:t>
            </a:r>
            <a:r>
              <a:rPr lang="pl-PL" dirty="0" smtClean="0"/>
              <a:t> W TYM DLA OSÓB, KTÓRE POSIADAJĄ ŚWIADECTWO LUB INNY DOKUMENT WYDANY ZA GRANICĄ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1. Egzamin maturalny jest przeprowadzany na podstawie wymagań określonych w podstawie programowej kształcenia ogólnego oraz sprawdza, w jakim stopniu absolwent spełnia te wymagania.</a:t>
            </a:r>
          </a:p>
          <a:p>
            <a:pPr marL="514350" indent="-514350">
              <a:buAutoNum type="arabicPeriod"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2. Egzamin maturalny jest przeprowadzany </a:t>
            </a:r>
            <a:r>
              <a:rPr lang="pl-PL" b="1" dirty="0" smtClean="0"/>
              <a:t>jeden raz w ciągu roku, w okresie od maja do września, </a:t>
            </a:r>
            <a:r>
              <a:rPr lang="pl-PL" dirty="0" smtClean="0"/>
              <a:t>w terminach głównym, dodatkowym i poprawkowym, określonych w komunikacie o harmonogramie.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3. Egzamin maturalny </a:t>
            </a:r>
            <a:r>
              <a:rPr lang="pl-PL" b="1" dirty="0" smtClean="0"/>
              <a:t>jest przeprowadzany z przedmiotów obowiązkowych oraz przedmiotów dodatkowych i składa się z części ustnej oraz z części pisemnej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24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/>
          <a:lstStyle/>
          <a:p>
            <a:pPr algn="ctr"/>
            <a: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  <a:t>2. CHARAKTERYSTYKA EGZAMINU MATURALNEGO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4. Egzamin maturalny w części pisemnej </a:t>
            </a:r>
            <a:r>
              <a:rPr lang="pl-PL" b="1" u="sng" dirty="0" smtClean="0"/>
              <a:t>z przedmiotów obowiązkowych jest przeprowadzany na poziomie podstawowym i obejmuje wymagania określone w podstawie programowej kształcenia ogólnego dla zakresu podstawowego. </a:t>
            </a:r>
            <a:r>
              <a:rPr lang="pl-PL" dirty="0" smtClean="0"/>
              <a:t>Dla egzaminu maturalnego </a:t>
            </a:r>
            <a:r>
              <a:rPr lang="pl-PL" b="1" i="1" u="sng" dirty="0" smtClean="0"/>
              <a:t>w części ustnej z przedmiotów obowiązkowych nie określa się poziomu egzaminu.</a:t>
            </a:r>
          </a:p>
          <a:p>
            <a:pPr marL="0" indent="0">
              <a:buNone/>
            </a:pPr>
            <a:endParaRPr lang="pl-PL" b="1" i="1" u="sng" dirty="0" smtClean="0"/>
          </a:p>
          <a:p>
            <a:pPr marL="0" indent="0">
              <a:buNone/>
            </a:pPr>
            <a:r>
              <a:rPr lang="pl-PL" dirty="0" smtClean="0"/>
              <a:t>5. Egzamin maturalny </a:t>
            </a:r>
            <a:r>
              <a:rPr lang="pl-PL" b="1" u="sng" dirty="0" smtClean="0"/>
              <a:t>w części pisemnej z przedmiotów dodatkowych – z wyjątkiem języków obcych nowożytnych – jest przeprowadzany na poziomie rozszerzonym i obejmuje wymagania określone w podstawie programowej kształcenia ogólnego dla zakresu podstawowego i rozszerzonego. </a:t>
            </a:r>
            <a:r>
              <a:rPr lang="pl-PL" dirty="0" smtClean="0"/>
              <a:t>Dla egzaminu maturalnego w części ustnej z przedmiotów dodatkowych nie określa się poziomu egzaminu (za wyjątkiem języków obcych nowożytnych).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6. Egzamin maturalny w części pisemnej z języka obcego nowożytnego jako przedmiotu dodatkowego jest przeprowadzany na poziomie:</a:t>
            </a:r>
          </a:p>
          <a:p>
            <a:r>
              <a:rPr lang="pl-PL" dirty="0" smtClean="0"/>
              <a:t>a. rozszerzonym i obejmuje wymagania określone w podstawie programowej kształcenia ogólnego dla zakresu podstawowego i rozszerzonego albo</a:t>
            </a:r>
          </a:p>
          <a:p>
            <a:r>
              <a:rPr lang="pl-PL" dirty="0" smtClean="0"/>
              <a:t>b. dwujęzycznym i obejmuje wymagania określone w podstawie programowej kształcenia ogólnego dla oddziałów dwujęzycznych.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5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200" dirty="0" smtClean="0"/>
              <a:t>Absolwent, przystępując do egzaminu maturalnego, </a:t>
            </a:r>
            <a:br>
              <a:rPr lang="pl-PL" sz="2200" dirty="0" smtClean="0"/>
            </a:br>
            <a:r>
              <a:rPr lang="pl-PL" sz="2200" dirty="0" smtClean="0"/>
              <a:t>zdaje </a:t>
            </a:r>
            <a:r>
              <a:rPr lang="pl-PL" sz="2200" u="sng" dirty="0" smtClean="0"/>
              <a:t>obowiązkowo:</a:t>
            </a:r>
            <a:r>
              <a:rPr lang="pl-PL" sz="2200" dirty="0" smtClean="0"/>
              <a:t/>
            </a:r>
            <a:br>
              <a:rPr lang="pl-PL" sz="2200" dirty="0" smtClean="0"/>
            </a:b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55888" cy="4475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1. </a:t>
            </a:r>
            <a:r>
              <a:rPr lang="pl-PL" b="1" dirty="0" smtClean="0"/>
              <a:t>w części ustnej – egzaminy, dla których nie określa się poziomu, z następujących przedmiotów:</a:t>
            </a:r>
          </a:p>
          <a:p>
            <a:r>
              <a:rPr lang="pl-PL" dirty="0" smtClean="0"/>
              <a:t>a</a:t>
            </a:r>
            <a:r>
              <a:rPr lang="pl-PL" b="1" dirty="0" smtClean="0"/>
              <a:t>. język polski</a:t>
            </a:r>
          </a:p>
          <a:p>
            <a:r>
              <a:rPr lang="pl-PL" b="1" dirty="0" smtClean="0"/>
              <a:t>b. język obcy nowożytny </a:t>
            </a:r>
            <a:r>
              <a:rPr lang="pl-PL" dirty="0" smtClean="0"/>
              <a:t>wybrany spośród języków: angielskiego, francuskiego, hiszpańskiego, niemieckiego, rosyjskiego i włoskiego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100" dirty="0" smtClean="0"/>
              <a:t>c. język mniejszości narodowej, jeżeli był uczniem/jest absolwentem szkoły lub oddziału z językiem nauczania danej mniejszości narodowej; uczeń/absolwent szkoły lub oddziału z nauczaniem języka danej mniejszości narodowej nie może wybrać języka danej mniejszości narodowej na egzaminie maturalnym z języka obcego nowożytnego jako przedmiotu obowiązkowego;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1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/>
          <a:lstStyle/>
          <a:p>
            <a:pPr algn="ctr"/>
            <a:r>
              <a:rPr lang="pl-PL" dirty="0"/>
              <a:t>1. PODSTAWY PRAWNE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3568" y="1556792"/>
            <a:ext cx="7799124" cy="446779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b="1" u="sng" dirty="0"/>
              <a:t>Informacja o sposobie organizacji i przeprowadzania egzaminu maturalnego w roku szkolnym </a:t>
            </a:r>
            <a:r>
              <a:rPr lang="pl-PL" b="1" u="sng" dirty="0" smtClean="0"/>
              <a:t>2016/2017 została </a:t>
            </a:r>
            <a:r>
              <a:rPr lang="pl-PL" b="1" u="sng" dirty="0"/>
              <a:t>opracowana zgodnie z:</a:t>
            </a:r>
          </a:p>
          <a:p>
            <a:pPr marL="0" indent="0">
              <a:buNone/>
            </a:pPr>
            <a:r>
              <a:rPr lang="pl-PL" dirty="0"/>
              <a:t>1. </a:t>
            </a:r>
            <a:r>
              <a:rPr lang="pl-PL" b="1" u="sng" dirty="0"/>
              <a:t>ustawą z dnia 7 września 1991 r. o systemie oświaty </a:t>
            </a:r>
            <a:r>
              <a:rPr lang="pl-PL" dirty="0"/>
              <a:t>(tekst jedn. </a:t>
            </a:r>
            <a:r>
              <a:rPr lang="pl-PL" dirty="0" err="1"/>
              <a:t>DzU</a:t>
            </a:r>
            <a:r>
              <a:rPr lang="pl-PL" dirty="0"/>
              <a:t> z 2015 r. poz. 2156, ze zm</a:t>
            </a:r>
            <a:r>
              <a:rPr lang="pl-PL" dirty="0" smtClean="0"/>
              <a:t>.), zwaną </a:t>
            </a:r>
            <a:r>
              <a:rPr lang="pl-PL" dirty="0"/>
              <a:t>dalej „ustawą”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b="1" u="sng" dirty="0"/>
              <a:t>rozporządzeniem Ministra Edukacji Narodowej z dnia 25 czerwca 2015 r. w sprawie </a:t>
            </a:r>
            <a:r>
              <a:rPr lang="pl-PL" b="1" u="sng" dirty="0" smtClean="0"/>
              <a:t>szczegółowych warunków </a:t>
            </a:r>
            <a:r>
              <a:rPr lang="pl-PL" b="1" u="sng" dirty="0"/>
              <a:t>i sposobu przeprowadzania sprawdzianu, egzaminu gimnazjalnego i egzaminu </a:t>
            </a:r>
            <a:r>
              <a:rPr lang="pl-PL" b="1" u="sng" dirty="0" smtClean="0"/>
              <a:t>maturalnego </a:t>
            </a:r>
            <a:r>
              <a:rPr lang="pl-PL" dirty="0" smtClean="0"/>
              <a:t>(</a:t>
            </a:r>
            <a:r>
              <a:rPr lang="pl-PL" dirty="0" err="1" smtClean="0"/>
              <a:t>DzU</a:t>
            </a:r>
            <a:r>
              <a:rPr lang="pl-PL" dirty="0" smtClean="0"/>
              <a:t> </a:t>
            </a:r>
            <a:r>
              <a:rPr lang="pl-PL" dirty="0"/>
              <a:t>z 2015 r. poz. 959), zwanym dalej „rozporządzeniem”</a:t>
            </a:r>
          </a:p>
          <a:p>
            <a:pPr marL="0" indent="0" algn="just">
              <a:buNone/>
            </a:pPr>
            <a:r>
              <a:rPr lang="pl-PL" dirty="0"/>
              <a:t>3. </a:t>
            </a:r>
            <a:r>
              <a:rPr lang="pl-PL" b="1" dirty="0"/>
              <a:t>rozporządzeniem Ministra Edukacji Narodowej z dnia 28 maja 2010 r. w sprawie świadectw,</a:t>
            </a:r>
          </a:p>
          <a:p>
            <a:pPr marL="0" indent="0" algn="just">
              <a:buNone/>
            </a:pPr>
            <a:r>
              <a:rPr lang="pl-PL" b="1" dirty="0"/>
              <a:t>dyplomów państwowych i innych druków szkolnych </a:t>
            </a:r>
            <a:r>
              <a:rPr lang="pl-PL" dirty="0"/>
              <a:t>(tekst jedn. </a:t>
            </a:r>
            <a:r>
              <a:rPr lang="pl-PL" dirty="0" err="1"/>
              <a:t>DzU</a:t>
            </a:r>
            <a:r>
              <a:rPr lang="pl-PL" dirty="0"/>
              <a:t> z 2014 r. poz. 893, ze zm.)</a:t>
            </a:r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b="1" dirty="0"/>
              <a:t>ustawą z dnia 29 sierpnia 1997 r. o ochronie danych osobowych </a:t>
            </a:r>
            <a:r>
              <a:rPr lang="pl-PL" dirty="0"/>
              <a:t>(tekst jedn. </a:t>
            </a:r>
            <a:r>
              <a:rPr lang="pl-PL" dirty="0" err="1"/>
              <a:t>DzU</a:t>
            </a:r>
            <a:r>
              <a:rPr lang="pl-PL" dirty="0"/>
              <a:t> z 2014 r. poz. 1182,</a:t>
            </a:r>
          </a:p>
          <a:p>
            <a:pPr marL="0" indent="0">
              <a:buNone/>
            </a:pPr>
            <a:r>
              <a:rPr lang="pl-PL" dirty="0"/>
              <a:t>ze zm.)</a:t>
            </a:r>
          </a:p>
          <a:p>
            <a:pPr marL="0" indent="0">
              <a:buNone/>
            </a:pPr>
            <a:r>
              <a:rPr lang="pl-PL" dirty="0"/>
              <a:t>5. </a:t>
            </a:r>
            <a:r>
              <a:rPr lang="pl-PL" b="1" dirty="0"/>
              <a:t>informatorami o egzaminie maturalnym z poszczególnych przedmiotów,</a:t>
            </a:r>
            <a:r>
              <a:rPr lang="pl-PL" dirty="0"/>
              <a:t> opublikowanymi na </a:t>
            </a:r>
            <a:r>
              <a:rPr lang="pl-PL" dirty="0" smtClean="0"/>
              <a:t>stronie internetowej </a:t>
            </a:r>
            <a:r>
              <a:rPr lang="pl-PL" dirty="0"/>
              <a:t>Centralnej Komisji Egzaminacyjnej</a:t>
            </a:r>
          </a:p>
          <a:p>
            <a:pPr marL="0" indent="0">
              <a:buNone/>
            </a:pPr>
            <a:r>
              <a:rPr lang="pl-PL" dirty="0"/>
              <a:t>6. </a:t>
            </a:r>
            <a:r>
              <a:rPr lang="pl-PL" b="1" dirty="0"/>
              <a:t>komunikatem dyrektora Centralnej Komisji Egzaminacyjnej z 9 września 2016 r. w </a:t>
            </a:r>
            <a:r>
              <a:rPr lang="pl-PL" b="1" dirty="0" smtClean="0"/>
              <a:t>sprawie szczegółowych </a:t>
            </a:r>
            <a:r>
              <a:rPr lang="pl-PL" b="1" dirty="0"/>
              <a:t>sposobów dostosowania warunków i form przeprowadzania egzaminu </a:t>
            </a:r>
            <a:r>
              <a:rPr lang="pl-PL" b="1" dirty="0" smtClean="0"/>
              <a:t>maturalnego w </a:t>
            </a:r>
            <a:r>
              <a:rPr lang="pl-PL" b="1" dirty="0"/>
              <a:t>roku szkolnym 2016/2017</a:t>
            </a:r>
            <a:r>
              <a:rPr lang="pl-PL" dirty="0"/>
              <a:t>, opublikowanym na stronie internetowej </a:t>
            </a:r>
            <a:r>
              <a:rPr lang="pl-PL" dirty="0" smtClean="0"/>
              <a:t>Centralnej Komisji Egzaminacyjnej</a:t>
            </a:r>
            <a:r>
              <a:rPr lang="pl-PL" dirty="0"/>
              <a:t>, zwanym dalej „komunikatem o dostosowaniach”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47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  <a:t>Absolwent, przystępując do egzaminu maturalnego, </a:t>
            </a:r>
            <a:b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  <a:t>zdaje </a:t>
            </a:r>
            <a:r>
              <a:rPr lang="pl-PL" sz="2000" u="sng" dirty="0">
                <a:solidFill>
                  <a:srgbClr val="F07F09">
                    <a:tint val="88000"/>
                    <a:satMod val="150000"/>
                  </a:srgbClr>
                </a:solidFill>
              </a:rPr>
              <a:t>obowiązkowo:</a:t>
            </a:r>
            <a: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2. w części pisemnej – egzaminy na poziomie podstawowym z następujących przedmiotów:</a:t>
            </a:r>
          </a:p>
          <a:p>
            <a:pPr marL="0" indent="0">
              <a:buNone/>
            </a:pPr>
            <a:r>
              <a:rPr lang="pl-PL" i="1" u="sng" dirty="0" smtClean="0"/>
              <a:t>a. język polski</a:t>
            </a:r>
          </a:p>
          <a:p>
            <a:pPr marL="0" indent="0">
              <a:buNone/>
            </a:pPr>
            <a:r>
              <a:rPr lang="pl-PL" i="1" u="sng" dirty="0" smtClean="0"/>
              <a:t>b. matematyka</a:t>
            </a:r>
          </a:p>
          <a:p>
            <a:pPr marL="0" indent="0">
              <a:buNone/>
            </a:pPr>
            <a:r>
              <a:rPr lang="pl-PL" i="1" u="sng" dirty="0" smtClean="0"/>
              <a:t>c. język obcy nowożytny (ten sam, który zdaje w części ustnej)</a:t>
            </a:r>
          </a:p>
          <a:p>
            <a:pPr marL="0" indent="0">
              <a:buNone/>
            </a:pPr>
            <a:endParaRPr lang="pl-PL" i="1" u="sng" dirty="0" smtClean="0"/>
          </a:p>
          <a:p>
            <a:pPr marL="0" indent="0">
              <a:buNone/>
            </a:pPr>
            <a:r>
              <a:rPr lang="pl-PL" sz="1900" dirty="0" smtClean="0"/>
              <a:t>d. język mniejszości narodowej, jeżeli był uczniem/jest absolwentem szkoły lub oddziału z językiem nauczania danej mniejszości narodowej; uczeń/absolwent szkoły lub oddziału z nauczaniem języka danej mniejszości narodowej nie może wybrać języka danej mniejszości narodowej na egzaminie maturalnym z języka obcego nowożytnego jako przedmiotu obowiązkowego;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34977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  <a:t>Absolwent, przystępując do egzaminu maturalnego, </a:t>
            </a:r>
            <a:b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  <a:t>zdaje </a:t>
            </a:r>
            <a:r>
              <a:rPr lang="pl-PL" sz="2000" u="sng" dirty="0">
                <a:solidFill>
                  <a:srgbClr val="F07F09">
                    <a:tint val="88000"/>
                    <a:satMod val="150000"/>
                  </a:srgbClr>
                </a:solidFill>
              </a:rPr>
              <a:t>obowiązkowo:</a:t>
            </a:r>
            <a: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  <a:t/>
            </a:r>
            <a:br>
              <a:rPr lang="pl-PL" sz="2000" dirty="0">
                <a:solidFill>
                  <a:srgbClr val="F07F09">
                    <a:tint val="88000"/>
                    <a:satMod val="150000"/>
                  </a:srgbClr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340768"/>
            <a:ext cx="8111872" cy="47640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3500" dirty="0" smtClean="0"/>
              <a:t>3. </a:t>
            </a:r>
            <a:r>
              <a:rPr lang="pl-PL" sz="3500" b="1" u="sng" dirty="0" smtClean="0"/>
              <a:t>w części pisemnej – jeden egzamin z przedmiotu dodatkowego na poziomie rozszerzonym</a:t>
            </a:r>
            <a:r>
              <a:rPr lang="pl-PL" sz="3500" dirty="0" smtClean="0"/>
              <a:t> lub –</a:t>
            </a:r>
          </a:p>
          <a:p>
            <a:pPr marL="0" indent="0">
              <a:buNone/>
            </a:pPr>
            <a:r>
              <a:rPr lang="pl-PL" sz="3500" dirty="0" smtClean="0"/>
              <a:t>w przypadku języka obcego nowożytnego – na poziomie rozszerzonym albo dwujęzycznym.</a:t>
            </a:r>
          </a:p>
          <a:p>
            <a:pPr marL="0" indent="0">
              <a:buNone/>
            </a:pPr>
            <a:endParaRPr lang="pl-PL" sz="3500" dirty="0" smtClean="0"/>
          </a:p>
          <a:p>
            <a:pPr marL="0" indent="0">
              <a:buNone/>
            </a:pPr>
            <a:r>
              <a:rPr lang="pl-PL" sz="3500" b="1" u="sng" dirty="0" smtClean="0"/>
              <a:t>Wyboru dokonuje spośród następujących przedmiotów:</a:t>
            </a:r>
          </a:p>
          <a:p>
            <a:pPr marL="0" indent="0">
              <a:buNone/>
            </a:pPr>
            <a:r>
              <a:rPr lang="pl-PL" dirty="0" smtClean="0"/>
              <a:t>a. biologia</a:t>
            </a:r>
          </a:p>
          <a:p>
            <a:pPr marL="0" indent="0">
              <a:buNone/>
            </a:pPr>
            <a:r>
              <a:rPr lang="pl-PL" dirty="0" smtClean="0"/>
              <a:t>b. chemia</a:t>
            </a:r>
          </a:p>
          <a:p>
            <a:pPr marL="0" indent="0">
              <a:buNone/>
            </a:pPr>
            <a:r>
              <a:rPr lang="pl-PL" dirty="0" smtClean="0"/>
              <a:t>c. filozofia</a:t>
            </a:r>
          </a:p>
          <a:p>
            <a:pPr marL="0" indent="0">
              <a:buNone/>
            </a:pPr>
            <a:r>
              <a:rPr lang="pl-PL" dirty="0" smtClean="0"/>
              <a:t>d. fizyka</a:t>
            </a:r>
          </a:p>
          <a:p>
            <a:pPr marL="0" indent="0">
              <a:buNone/>
            </a:pPr>
            <a:r>
              <a:rPr lang="pl-PL" dirty="0" smtClean="0"/>
              <a:t>e. geografia</a:t>
            </a:r>
          </a:p>
          <a:p>
            <a:pPr marL="0" indent="0">
              <a:buNone/>
            </a:pPr>
            <a:r>
              <a:rPr lang="pl-PL" dirty="0" smtClean="0"/>
              <a:t>f. historia</a:t>
            </a:r>
          </a:p>
          <a:p>
            <a:pPr marL="0" indent="0">
              <a:buNone/>
            </a:pPr>
            <a:r>
              <a:rPr lang="pl-PL" sz="2600" dirty="0" smtClean="0"/>
              <a:t>g. historia muzyki</a:t>
            </a:r>
          </a:p>
          <a:p>
            <a:pPr marL="0" indent="0">
              <a:buNone/>
            </a:pPr>
            <a:r>
              <a:rPr lang="pl-PL" sz="2600" dirty="0" smtClean="0"/>
              <a:t>h. historia sztuki</a:t>
            </a:r>
          </a:p>
          <a:p>
            <a:pPr marL="0" indent="0">
              <a:buNone/>
            </a:pPr>
            <a:r>
              <a:rPr lang="pl-PL" dirty="0" smtClean="0"/>
              <a:t>i. informatyka</a:t>
            </a:r>
          </a:p>
          <a:p>
            <a:pPr marL="0" indent="0">
              <a:buNone/>
            </a:pPr>
            <a:r>
              <a:rPr lang="pl-PL" sz="2600" dirty="0" smtClean="0"/>
              <a:t>j. język łaciński i kultura antyczna</a:t>
            </a:r>
          </a:p>
          <a:p>
            <a:pPr marL="0" indent="0">
              <a:buNone/>
            </a:pPr>
            <a:r>
              <a:rPr lang="pl-PL" sz="2600" dirty="0" smtClean="0"/>
              <a:t>k. język mniejszości etnicznej (język łemkowski)</a:t>
            </a:r>
          </a:p>
          <a:p>
            <a:pPr marL="0" indent="0">
              <a:buNone/>
            </a:pPr>
            <a:r>
              <a:rPr lang="pl-PL" sz="2600" dirty="0" smtClean="0"/>
              <a:t>l. język mniejszości narodowej (wybór spośród następujących języków: białoruski, litewski, niemiecki, ukraiński)</a:t>
            </a:r>
          </a:p>
          <a:p>
            <a:pPr marL="0" indent="0">
              <a:buNone/>
            </a:pPr>
            <a:r>
              <a:rPr lang="pl-PL" dirty="0" smtClean="0"/>
              <a:t>m. język obcy nowożytny (wybór spośród następujących języków: angielski, francuski,</a:t>
            </a:r>
          </a:p>
          <a:p>
            <a:pPr marL="0" indent="0">
              <a:buNone/>
            </a:pPr>
            <a:r>
              <a:rPr lang="pl-PL" dirty="0" smtClean="0"/>
              <a:t>hiszpański, niemiecki, rosyjski, włoski)</a:t>
            </a:r>
          </a:p>
          <a:p>
            <a:pPr marL="0" indent="0">
              <a:buNone/>
            </a:pPr>
            <a:r>
              <a:rPr lang="pl-PL" dirty="0" smtClean="0"/>
              <a:t>n. język polski</a:t>
            </a:r>
          </a:p>
          <a:p>
            <a:pPr marL="0" indent="0">
              <a:buNone/>
            </a:pPr>
            <a:r>
              <a:rPr lang="pl-PL" sz="2600" dirty="0" smtClean="0"/>
              <a:t>o. język regionalny (język kaszubski)</a:t>
            </a:r>
          </a:p>
          <a:p>
            <a:pPr marL="0" indent="0">
              <a:buNone/>
            </a:pPr>
            <a:r>
              <a:rPr lang="pl-PL" dirty="0" smtClean="0"/>
              <a:t>p. matematyka</a:t>
            </a:r>
          </a:p>
          <a:p>
            <a:pPr marL="0" indent="0">
              <a:buNone/>
            </a:pPr>
            <a:r>
              <a:rPr lang="pl-PL" dirty="0" smtClean="0"/>
              <a:t>q. wiedza o społeczeństwie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9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530352"/>
            <a:ext cx="7992888" cy="55629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Uczeń/absolwent może ponadto przystąpić w danym roku do egzaminu maturalnego z nie więcej niż pięciu kolejnych przedmiotów dodatkowych wybranych spośród pozostałych przedmiotów dodatkowych na poziomie rozszerzonym, a w przypadku języków obcych nowożytnych – na poziomie rozszerzonym albo dwujęzycznym.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 przypadku gdy uczeń/absolwent wybrał na egzaminie maturalnym jako przedmiot dodatkowy język polski, zdaje ten przedmiot tylko w części pisemnej.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Egzamin maturalny z języka obcego nowożytnego, z języka mniejszości narodowej, języka mniejszości etnicznej lub języka regionalnego, jako przedmiotu dodatkowego, może być zdawany tylko w części pisemnej albo w części pisemnej i w części ustnej z tego samego języka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03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DEKLAROWANIE PRZYSTĄPIENIA DO EGZAMINU MATURALNEGO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Zdający, który zamierza przystąpić do egzaminu maturalnego, </a:t>
            </a:r>
            <a:r>
              <a:rPr lang="pl-PL" b="1" u="sng" dirty="0" smtClean="0"/>
              <a:t>składa pisemną deklarację przystąpienia do tego egzaminu </a:t>
            </a:r>
            <a:r>
              <a:rPr lang="pl-PL" dirty="0" smtClean="0"/>
              <a:t>odpowiednio dyrektorowi macierzystej szkoły</a:t>
            </a:r>
          </a:p>
          <a:p>
            <a:r>
              <a:rPr lang="pl-PL" b="1" u="sng" dirty="0" smtClean="0"/>
              <a:t>Do 30 września </a:t>
            </a:r>
            <a:r>
              <a:rPr lang="pl-PL" b="1" u="sng" dirty="0" err="1" smtClean="0"/>
              <a:t>2016r</a:t>
            </a:r>
            <a:r>
              <a:rPr lang="pl-PL" b="1" u="sng" dirty="0" smtClean="0"/>
              <a:t>. – deklaracja wstępna</a:t>
            </a:r>
          </a:p>
          <a:p>
            <a:r>
              <a:rPr lang="pl-PL" b="1" u="sng" dirty="0" smtClean="0"/>
              <a:t>Do 7 lutego </a:t>
            </a:r>
            <a:r>
              <a:rPr lang="pl-PL" b="1" u="sng" dirty="0" err="1" smtClean="0"/>
              <a:t>2017r</a:t>
            </a:r>
            <a:r>
              <a:rPr lang="pl-PL" b="1" u="sng" dirty="0" smtClean="0"/>
              <a:t>. - </a:t>
            </a:r>
            <a:r>
              <a:rPr lang="pl-PL" b="1" u="sng" dirty="0"/>
              <a:t>d</a:t>
            </a:r>
            <a:r>
              <a:rPr lang="pl-PL" b="1" u="sng" dirty="0" smtClean="0"/>
              <a:t>eklaracja ostateczna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97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7957512" cy="5346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u="sng" dirty="0" smtClean="0"/>
              <a:t>Po terminie </a:t>
            </a:r>
            <a:r>
              <a:rPr lang="pl-PL" dirty="0" smtClean="0"/>
              <a:t>złożenia deklaracji ostatecznej </a:t>
            </a:r>
            <a:r>
              <a:rPr lang="pl-PL" b="1" dirty="0" smtClean="0"/>
              <a:t>nie ma już możliwości dokonywania w deklaracji</a:t>
            </a:r>
            <a:r>
              <a:rPr lang="pl-PL" b="1" dirty="0"/>
              <a:t> </a:t>
            </a:r>
            <a:r>
              <a:rPr lang="pl-PL" b="1" dirty="0" smtClean="0"/>
              <a:t>zmian dotyczących wyboru przedmiotów i poziomu egzaminów </a:t>
            </a:r>
          </a:p>
          <a:p>
            <a:pPr marL="0" indent="0">
              <a:buNone/>
            </a:pPr>
            <a:r>
              <a:rPr lang="pl-PL" dirty="0" smtClean="0"/>
              <a:t>(z wyjątkiem laureatów i finalistów</a:t>
            </a:r>
          </a:p>
          <a:p>
            <a:pPr marL="0" indent="0">
              <a:buNone/>
            </a:pPr>
            <a:r>
              <a:rPr lang="pl-PL" dirty="0" smtClean="0"/>
              <a:t>olimpiad przedmiotowych).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przypadku niezłożenia deklaracji ostatecznej w odpowiednim terminie </a:t>
            </a:r>
            <a:r>
              <a:rPr lang="pl-PL" b="1" i="1" u="sng" dirty="0" smtClean="0"/>
              <a:t>deklaracja wstępna staje się deklaracją ostateczną</a:t>
            </a:r>
            <a:endParaRPr lang="pl-PL" b="1" i="1" u="sng" dirty="0"/>
          </a:p>
        </p:txBody>
      </p:sp>
    </p:spTree>
    <p:extLst>
      <p:ext uri="{BB962C8B-B14F-4D97-AF65-F5344CB8AC3E}">
        <p14:creationId xmlns:p14="http://schemas.microsoft.com/office/powerpoint/2010/main" val="2765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u="sng" dirty="0" smtClean="0"/>
              <a:t>Dokumenty uprawniające do dostosowania warunków i form egzaminu zdający przedkłada odpowiednio dyrektorowi szkoł</a:t>
            </a:r>
            <a:r>
              <a:rPr lang="pl-PL" dirty="0" smtClean="0"/>
              <a:t>y lub dyrektorowi okręgowej komisji egzaminacyjnej </a:t>
            </a:r>
            <a:r>
              <a:rPr lang="pl-PL" b="1" u="sng" dirty="0" smtClean="0"/>
              <a:t>razem z deklaracją: </a:t>
            </a:r>
          </a:p>
          <a:p>
            <a:pPr marL="0" indent="0" algn="ctr">
              <a:buNone/>
            </a:pPr>
            <a:r>
              <a:rPr lang="pl-PL" b="1" u="sng" dirty="0" smtClean="0"/>
              <a:t>do 30 września 2016 r. 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16804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55888" cy="1512168"/>
          </a:xfrm>
        </p:spPr>
        <p:txBody>
          <a:bodyPr>
            <a:noAutofit/>
          </a:bodyPr>
          <a:lstStyle/>
          <a:p>
            <a:pPr algn="ctr"/>
            <a:r>
              <a:rPr lang="pl-PL" sz="1600" dirty="0" smtClean="0"/>
              <a:t>DOSTOSOWANIE WARUNKÓW I FORM PRZEPROWADZANIA EGZAMINU MATURALNEGO </a:t>
            </a:r>
            <a:br>
              <a:rPr lang="pl-PL" sz="1600" dirty="0" smtClean="0"/>
            </a:br>
            <a:r>
              <a:rPr lang="pl-PL" sz="1600" dirty="0" smtClean="0"/>
              <a:t>DO</a:t>
            </a:r>
            <a:r>
              <a:rPr lang="pl-PL" sz="1600" dirty="0"/>
              <a:t> </a:t>
            </a:r>
            <a:r>
              <a:rPr lang="pl-PL" sz="1600" dirty="0" smtClean="0"/>
              <a:t>POTRZEB EDUKACYJNYCH </a:t>
            </a:r>
            <a:br>
              <a:rPr lang="pl-PL" sz="1600" dirty="0" smtClean="0"/>
            </a:br>
            <a:r>
              <a:rPr lang="pl-PL" sz="1600" dirty="0" smtClean="0"/>
              <a:t>I MOŻLIWOŚCI PSYCHOFIZYCZNYCH ZDAJĄCYCH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Możliwe sposoby dostosowania warunków </a:t>
            </a:r>
          </a:p>
          <a:p>
            <a:pPr marL="0" indent="0" algn="ctr">
              <a:buNone/>
            </a:pPr>
            <a:r>
              <a:rPr lang="pl-PL" dirty="0" smtClean="0"/>
              <a:t>i form przeprowadzania egzaminu maturalnego do potrzeb edukacyjnych </a:t>
            </a:r>
          </a:p>
          <a:p>
            <a:pPr marL="0" indent="0" algn="ctr">
              <a:buNone/>
            </a:pPr>
            <a:r>
              <a:rPr lang="pl-PL" dirty="0" smtClean="0"/>
              <a:t>i możliwości psychofizycznych zdających </a:t>
            </a:r>
          </a:p>
          <a:p>
            <a:pPr marL="0" indent="0" algn="ctr">
              <a:buNone/>
            </a:pPr>
            <a:r>
              <a:rPr lang="pl-PL" b="1" dirty="0" smtClean="0"/>
              <a:t>są wymienione w komunikacie </a:t>
            </a:r>
          </a:p>
          <a:p>
            <a:pPr marL="0" indent="0" algn="ctr">
              <a:buNone/>
            </a:pPr>
            <a:r>
              <a:rPr lang="pl-PL" b="1" dirty="0" smtClean="0"/>
              <a:t>o dostosowaniach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80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530352"/>
            <a:ext cx="7931224" cy="534692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Dostosowanie formy egzaminu maturalnego </a:t>
            </a:r>
            <a:r>
              <a:rPr lang="pl-PL" b="1" dirty="0" smtClean="0"/>
              <a:t>polega na przygotowaniu odrębnych arkuszy egzaminacyjnych dostosowanych do rodzaju niepełnosprawności absolwenta, </a:t>
            </a:r>
            <a:r>
              <a:rPr lang="pl-PL" b="1" u="sng" dirty="0" smtClean="0"/>
              <a:t>posiadającego orzeczenie o potrzebie kształcenia specjalnego wydane ze względu na niepełnosprawność</a:t>
            </a:r>
            <a:r>
              <a:rPr lang="pl-PL" dirty="0" smtClean="0"/>
              <a:t>. </a:t>
            </a:r>
          </a:p>
          <a:p>
            <a:r>
              <a:rPr lang="pl-PL" sz="2200" dirty="0" smtClean="0"/>
              <a:t>Nie</a:t>
            </a:r>
            <a:r>
              <a:rPr lang="pl-PL" sz="2200" dirty="0"/>
              <a:t> </a:t>
            </a:r>
            <a:r>
              <a:rPr lang="pl-PL" sz="2200" dirty="0" smtClean="0"/>
              <a:t>przygotowuje się odrębnych arkuszy egzaminacyjnych dla absolwentów posiadających orzeczenie o potrzebie kształcenia specjalnego wydane ze względu na niepełnosprawność intelektualną w stopniu lekkim.</a:t>
            </a:r>
          </a:p>
          <a:p>
            <a:pPr marL="0" indent="0">
              <a:buNone/>
            </a:pPr>
            <a:endParaRPr lang="pl-PL" sz="2200" dirty="0" smtClean="0"/>
          </a:p>
          <a:p>
            <a:r>
              <a:rPr lang="pl-PL" u="sng" dirty="0" smtClean="0"/>
              <a:t>Arkusze w dostosowanej formie są przygotowywane dla zdających:</a:t>
            </a:r>
          </a:p>
          <a:p>
            <a:pPr marL="0" indent="0">
              <a:buNone/>
            </a:pPr>
            <a:r>
              <a:rPr lang="pl-PL" dirty="0" smtClean="0"/>
              <a:t>a. z autyzmem, w tym z zespołem </a:t>
            </a:r>
            <a:r>
              <a:rPr lang="pl-PL" dirty="0" err="1" smtClean="0"/>
              <a:t>Aspergera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b. słabowidzących</a:t>
            </a:r>
          </a:p>
          <a:p>
            <a:pPr marL="0" indent="0">
              <a:buNone/>
            </a:pPr>
            <a:r>
              <a:rPr lang="pl-PL" dirty="0" smtClean="0"/>
              <a:t>c. niewidomych</a:t>
            </a:r>
          </a:p>
          <a:p>
            <a:pPr marL="0" indent="0">
              <a:buNone/>
            </a:pPr>
            <a:r>
              <a:rPr lang="pl-PL" dirty="0" smtClean="0"/>
              <a:t>d. słabosłyszących</a:t>
            </a:r>
          </a:p>
          <a:p>
            <a:pPr marL="0" indent="0">
              <a:buNone/>
            </a:pPr>
            <a:r>
              <a:rPr lang="pl-PL" dirty="0" smtClean="0"/>
              <a:t>e. niesłyszących</a:t>
            </a:r>
          </a:p>
          <a:p>
            <a:pPr marL="0" indent="0">
              <a:buNone/>
            </a:pPr>
            <a:r>
              <a:rPr lang="pl-PL" dirty="0" smtClean="0"/>
              <a:t>f. z niepełnosprawnością ruchową spowodowaną mózgowym porażeniem dziecięcym</a:t>
            </a:r>
          </a:p>
          <a:p>
            <a:pPr marL="0" indent="0">
              <a:buNone/>
            </a:pPr>
            <a:r>
              <a:rPr lang="pl-PL" dirty="0" smtClean="0"/>
              <a:t>g. z niepełnosprawnościami sprzężonymi.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4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530352"/>
            <a:ext cx="7931224" cy="54189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Dostosowanie warunków przeprowadzania egzaminu maturalnego polega między innymi na:</a:t>
            </a:r>
          </a:p>
          <a:p>
            <a:pPr marL="0" indent="0">
              <a:buNone/>
            </a:pPr>
            <a:r>
              <a:rPr lang="pl-PL" dirty="0" smtClean="0"/>
              <a:t>a. zminimalizowaniu ograniczeń wynikających z niepełnosprawności, niedostosowania</a:t>
            </a:r>
          </a:p>
          <a:p>
            <a:pPr marL="0" indent="0">
              <a:buNone/>
            </a:pPr>
            <a:r>
              <a:rPr lang="pl-PL" dirty="0" smtClean="0"/>
              <a:t>społecznego lub zagrożenia niedostosowaniem społecznym zdającego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b. </a:t>
            </a:r>
            <a:r>
              <a:rPr lang="pl-PL" b="1" dirty="0" smtClean="0"/>
              <a:t>zapewnieniu zdającemu miejsca pracy odpowiedniego do jego potrzeb edukacyjnych oraz możliwości psychofizycznych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c. wykorzystaniu odpowiedniego sprzętu specjalistycznego i środków dydaktycznych</a:t>
            </a:r>
          </a:p>
          <a:p>
            <a:pPr marL="0" indent="0">
              <a:buNone/>
            </a:pPr>
            <a:r>
              <a:rPr lang="pl-PL" b="1" dirty="0" smtClean="0"/>
              <a:t>d. odpowiednim przedłużeniu czasu przewidzianego na przeprowadzenie egzaminu maturalnego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e. ustaleniu zasad oceniania rozwiązań zadań wykorzystywanych do przeprowadzania egzaminu maturalnego, o których mowa w art. </a:t>
            </a:r>
            <a:r>
              <a:rPr lang="pl-PL" dirty="0" err="1" smtClean="0"/>
              <a:t>9a</a:t>
            </a:r>
            <a:r>
              <a:rPr lang="pl-PL" dirty="0" smtClean="0"/>
              <a:t> ust. 2 pkt 2 ustawy, uwzględniających potrzeby edukacyjne oraz możliwości psychofizyczne zdającego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f. zapewnieniu obecności i pomocy w czasie egzaminu maturalnego nauczyciela wspomagającego zdającego w czytaniu lub pisaniu lub specjalisty odpowiednio z zakresu danego rodzaju niepełnosprawności, niedostosowania społecznego lub zagrożenia niedostosowaniem społecznym, jeżeli jest to niezbędne do uzyskania właściwego kontaktu ze zdającym lub pomocy w obsłudze sprzętu specjalistycznego i środków dydaktycznych.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45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92696"/>
            <a:ext cx="8111872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b="1" u="sng" dirty="0" smtClean="0"/>
              <a:t>Dokumenty, na podstawie których przyznawane jest dostosowanie formy lub warunków przeprowadzania egzaminu maturalnego, to:</a:t>
            </a:r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b="1" dirty="0" smtClean="0"/>
              <a:t>. orzeczenie o potrzebie kształcenia specjalnego </a:t>
            </a:r>
            <a:r>
              <a:rPr lang="pl-PL" dirty="0" smtClean="0"/>
              <a:t>wydane ze względu na niepełnosprawność</a:t>
            </a:r>
          </a:p>
          <a:p>
            <a:pPr marL="0" indent="0">
              <a:buNone/>
            </a:pPr>
            <a:r>
              <a:rPr lang="pl-PL" dirty="0" smtClean="0"/>
              <a:t>b. orzeczenie o potrzebie kształcenia specjalnego wydane ze względu na niedostosowanie społeczne lub zagrożenie niedostosowaniem społecznym</a:t>
            </a:r>
          </a:p>
          <a:p>
            <a:pPr marL="0" indent="0">
              <a:buNone/>
            </a:pPr>
            <a:r>
              <a:rPr lang="pl-PL" b="1" dirty="0" smtClean="0"/>
              <a:t>c. orzeczenie o potrzebie indywidualnego nauczania</a:t>
            </a:r>
          </a:p>
          <a:p>
            <a:pPr marL="0" indent="0">
              <a:buNone/>
            </a:pPr>
            <a:r>
              <a:rPr lang="pl-PL" dirty="0" smtClean="0"/>
              <a:t>d. zaświadczenie o stanie zdrowia wydane przez lekarza</a:t>
            </a:r>
          </a:p>
          <a:p>
            <a:pPr marL="0" indent="0">
              <a:buNone/>
            </a:pPr>
            <a:r>
              <a:rPr lang="pl-PL" b="1" dirty="0" smtClean="0"/>
              <a:t>e. opinia poradni psychologiczno-pedagogicznej, w tym poradni specjalistycznej, o specyficznych</a:t>
            </a:r>
          </a:p>
          <a:p>
            <a:pPr marL="0" indent="0">
              <a:buNone/>
            </a:pPr>
            <a:r>
              <a:rPr lang="pl-PL" b="1" dirty="0" smtClean="0"/>
              <a:t>trudnościach w uczeniu się</a:t>
            </a:r>
          </a:p>
          <a:p>
            <a:pPr marL="0" indent="0">
              <a:buNone/>
            </a:pPr>
            <a:r>
              <a:rPr lang="pl-PL" dirty="0" smtClean="0"/>
              <a:t>f. pozytywna opinia rady pedagogicznej w przypadku:</a:t>
            </a:r>
          </a:p>
          <a:p>
            <a:pPr marL="0" indent="0">
              <a:buNone/>
            </a:pPr>
            <a:r>
              <a:rPr lang="pl-PL" dirty="0" smtClean="0"/>
              <a:t> uczniów objętych pomocą psychologiczno-pedagogiczną w szkole ze względu na trudności adaptacyjne związane z wcześniejszym kształceniem za granicą, zaburzenia komunikacji językowej lub sytuację kryzysową lub traumatyczną</a:t>
            </a:r>
          </a:p>
          <a:p>
            <a:pPr marL="0" indent="0">
              <a:buNone/>
            </a:pPr>
            <a:r>
              <a:rPr lang="pl-PL" dirty="0" smtClean="0"/>
              <a:t> cudzoziemców, którym ograniczona znajomość języka polskiego utrudnia zrozumienie czytanego tekstu.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7. Dokumenty, o których mowa w pkt </a:t>
            </a:r>
            <a:r>
              <a:rPr lang="pl-PL" dirty="0" err="1" smtClean="0"/>
              <a:t>3.9.6a</a:t>
            </a:r>
            <a:r>
              <a:rPr lang="pl-PL" dirty="0" smtClean="0"/>
              <a:t>, </a:t>
            </a:r>
            <a:r>
              <a:rPr lang="pl-PL" dirty="0" err="1" smtClean="0"/>
              <a:t>3.9.6b</a:t>
            </a:r>
            <a:r>
              <a:rPr lang="pl-PL" dirty="0" smtClean="0"/>
              <a:t> oraz </a:t>
            </a:r>
            <a:r>
              <a:rPr lang="pl-PL" dirty="0" err="1" smtClean="0"/>
              <a:t>3.9.6c</a:t>
            </a:r>
            <a:r>
              <a:rPr lang="pl-PL" dirty="0" smtClean="0"/>
              <a:t>, są przechowywane w szkole.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8. Zaświadczenie o stanie zdrowia, o którym mowa w pkt </a:t>
            </a:r>
            <a:r>
              <a:rPr lang="pl-PL" b="1" dirty="0" err="1" smtClean="0"/>
              <a:t>3.9.6d</a:t>
            </a:r>
            <a:r>
              <a:rPr lang="pl-PL" b="1" dirty="0" smtClean="0"/>
              <a:t>, przedkłada się wraz z deklaracją (por.</a:t>
            </a:r>
          </a:p>
          <a:p>
            <a:pPr marL="0" indent="0">
              <a:buNone/>
            </a:pPr>
            <a:r>
              <a:rPr lang="pl-PL" b="1" dirty="0" smtClean="0"/>
              <a:t> pkt 3.3.3.). [§ 37 ust. 1,2]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9. Opinię poradni psychologiczno-pedagogicznej, w tym poradni specjalistycznej, o specyficznych</a:t>
            </a:r>
          </a:p>
          <a:p>
            <a:pPr marL="0" indent="0">
              <a:buNone/>
            </a:pPr>
            <a:r>
              <a:rPr lang="pl-PL" b="1" dirty="0" smtClean="0"/>
              <a:t>trudnościach w uczeniu się, o której mowa w pkt </a:t>
            </a:r>
            <a:r>
              <a:rPr lang="pl-PL" b="1" dirty="0" err="1" smtClean="0"/>
              <a:t>3.9.6e</a:t>
            </a:r>
            <a:r>
              <a:rPr lang="pl-PL" b="1" dirty="0" smtClean="0"/>
              <a:t>, przedkłada się</a:t>
            </a:r>
            <a:r>
              <a:rPr lang="pl-PL" b="1" u="sng" dirty="0" smtClean="0"/>
              <a:t> wraz z deklaracją.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10. Opinia, o której mowa w pkt 3.9.9., może być wydana uczniowi </a:t>
            </a:r>
            <a:r>
              <a:rPr lang="pl-PL" b="1" dirty="0" smtClean="0"/>
              <a:t>nie wcześniej niż po ukończeniu</a:t>
            </a:r>
          </a:p>
          <a:p>
            <a:pPr marL="0" indent="0">
              <a:buNone/>
            </a:pPr>
            <a:r>
              <a:rPr lang="pl-PL" b="1" dirty="0" smtClean="0"/>
              <a:t> klasy III szkoły podstawowej</a:t>
            </a:r>
            <a:r>
              <a:rPr lang="pl-PL" dirty="0" smtClean="0"/>
              <a:t> (§ 4 ust. 1 rozporządzenia, o którym mowa w pkt 1.11.).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28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1. PODSTAWY PRAWNE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2894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 smtClean="0"/>
              <a:t>7. </a:t>
            </a:r>
            <a:r>
              <a:rPr lang="pl-PL" b="1" dirty="0" smtClean="0"/>
              <a:t>komunikatem dyrektora Centralnej Komisji Egzaminacyjnej z 19 sierpnia 2016 r. </a:t>
            </a:r>
            <a:r>
              <a:rPr lang="pl-PL" dirty="0" smtClean="0"/>
              <a:t>w sprawie</a:t>
            </a:r>
          </a:p>
          <a:p>
            <a:pPr marL="0" indent="0">
              <a:buNone/>
            </a:pPr>
            <a:r>
              <a:rPr lang="pl-PL" dirty="0" smtClean="0"/>
              <a:t>harmonogramu przeprowadzania egzaminu gimnazjalnego oraz egzaminu maturalnego w 2017 roku, opublikowanym na stronie internetowej Centralnej Komisji Egzaminacyjnej, zwanym dalej „komunikatem o harmonogramie”</a:t>
            </a:r>
          </a:p>
          <a:p>
            <a:pPr marL="0" indent="0">
              <a:buNone/>
            </a:pPr>
            <a:r>
              <a:rPr lang="pl-PL" dirty="0" smtClean="0"/>
              <a:t>8. </a:t>
            </a:r>
            <a:r>
              <a:rPr lang="pl-PL" b="1" dirty="0" smtClean="0"/>
              <a:t>komunikatem dyrektora Centralnej Komisji Egzaminacyjnej z 9 września 2016 r. w sprawie</a:t>
            </a:r>
          </a:p>
          <a:p>
            <a:pPr marL="0" indent="0">
              <a:buNone/>
            </a:pPr>
            <a:r>
              <a:rPr lang="pl-PL" b="1" dirty="0" smtClean="0"/>
              <a:t>materiałów i przyborów pomocniczych</a:t>
            </a:r>
            <a:r>
              <a:rPr lang="pl-PL" dirty="0" smtClean="0"/>
              <a:t>, z których mogą korzystać zdający na egzaminie</a:t>
            </a:r>
          </a:p>
          <a:p>
            <a:pPr marL="0" indent="0">
              <a:buNone/>
            </a:pPr>
            <a:r>
              <a:rPr lang="pl-PL" dirty="0" smtClean="0"/>
              <a:t>gimnazjalnym i egzaminie maturalnym w 2017 roku, opublikowanym na stronie internetowej</a:t>
            </a:r>
          </a:p>
          <a:p>
            <a:pPr marL="0" indent="0">
              <a:buNone/>
            </a:pPr>
            <a:r>
              <a:rPr lang="pl-PL" dirty="0" smtClean="0"/>
              <a:t>Centralnej Komisji Egzaminacyjnej, zwanym dalej „komunikatem o przyborach”</a:t>
            </a:r>
          </a:p>
          <a:p>
            <a:pPr marL="0" indent="0">
              <a:buNone/>
            </a:pPr>
            <a:r>
              <a:rPr lang="pl-PL" dirty="0" smtClean="0"/>
              <a:t>9. komunikatem dyrektora Centralnej Komisji Egzaminacyjnej z 9 września 2016 r. w sprawie listy systemów operacyjnych, programów użytkowych oraz języków programowania w przypadku</a:t>
            </a:r>
          </a:p>
          <a:p>
            <a:pPr marL="0" indent="0">
              <a:buNone/>
            </a:pPr>
            <a:r>
              <a:rPr lang="pl-PL" dirty="0" smtClean="0"/>
              <a:t>egzaminu maturalnego z informatyki w 2017 r., zwanym dalej „komunikatem o egzaminie</a:t>
            </a:r>
          </a:p>
          <a:p>
            <a:pPr marL="0" indent="0">
              <a:buNone/>
            </a:pPr>
            <a:r>
              <a:rPr lang="pl-PL" dirty="0" smtClean="0"/>
              <a:t>z informatyki”</a:t>
            </a:r>
          </a:p>
          <a:p>
            <a:pPr marL="0" indent="0">
              <a:buNone/>
            </a:pPr>
            <a:r>
              <a:rPr lang="pl-PL" dirty="0" smtClean="0"/>
              <a:t>10. wykazem olimpiad, o którym mowa w Komunikacie Ministra Edukacji Narodowej z 9 kwietnia</a:t>
            </a:r>
          </a:p>
          <a:p>
            <a:pPr marL="0" indent="0">
              <a:buNone/>
            </a:pPr>
            <a:r>
              <a:rPr lang="pl-PL" dirty="0" smtClean="0"/>
              <a:t>2015 r. w sprawie wykazu olimpiad przedmiotowych przeprowadzanych z przedmiotu lub przedmiotów objętych egzaminem gimnazjalnym lub egzaminem maturalnym, a także turniejów lub olimpiad tematycznych związanych z wybranym przedmiotem lub dziedziną wiedzy (aktualizacją z </a:t>
            </a:r>
            <a:r>
              <a:rPr lang="pl-PL" dirty="0" err="1" smtClean="0"/>
              <a:t>dnia30</a:t>
            </a:r>
            <a:r>
              <a:rPr lang="pl-PL" dirty="0" smtClean="0"/>
              <a:t> listopada 2015 r.), zwanym dalej „wykazem olimpiad”</a:t>
            </a:r>
          </a:p>
          <a:p>
            <a:pPr marL="0" indent="0">
              <a:buNone/>
            </a:pPr>
            <a:r>
              <a:rPr lang="pl-PL" b="1" dirty="0" smtClean="0"/>
              <a:t>11. rozporządzeniem Ministra Edukacji Narodowej z dnia 10 czerwca 2015 r. w sprawie </a:t>
            </a:r>
            <a:r>
              <a:rPr lang="pl-PL" b="1" dirty="0" err="1" smtClean="0"/>
              <a:t>szczegółowychwarunków</a:t>
            </a:r>
            <a:r>
              <a:rPr lang="pl-PL" b="1" dirty="0" smtClean="0"/>
              <a:t> i sposobu oceniania, klasyfikowania i promowania uczniów i słuchaczy w szkołach publicznych (</a:t>
            </a:r>
            <a:r>
              <a:rPr lang="pl-PL" b="1" dirty="0" err="1" smtClean="0"/>
              <a:t>DzU</a:t>
            </a:r>
            <a:r>
              <a:rPr lang="pl-PL" b="1" dirty="0" smtClean="0"/>
              <a:t> z 2015 r. poz. 843).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550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pl-PL" sz="1800" dirty="0" smtClean="0"/>
              <a:t>Centrum Kształcenia Zawodowego i Ustawicznego </a:t>
            </a:r>
            <a:br>
              <a:rPr lang="pl-PL" sz="1800" dirty="0" smtClean="0"/>
            </a:br>
            <a:r>
              <a:rPr lang="pl-PL" sz="1800" dirty="0" smtClean="0"/>
              <a:t>w Poznaniu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dirty="0" smtClean="0"/>
          </a:p>
          <a:p>
            <a:pPr marL="0" indent="0" algn="ctr">
              <a:buNone/>
            </a:pPr>
            <a:r>
              <a:rPr lang="pl-PL" sz="3600" dirty="0" smtClean="0"/>
              <a:t>I</a:t>
            </a:r>
            <a:r>
              <a:rPr lang="pl-PL" sz="3600" dirty="0" smtClean="0"/>
              <a:t>nformacji na temat egzaminu maturalnego, </a:t>
            </a:r>
          </a:p>
          <a:p>
            <a:pPr marL="0" indent="0" algn="ctr">
              <a:buNone/>
            </a:pPr>
            <a:r>
              <a:rPr lang="pl-PL" sz="3600" dirty="0" smtClean="0"/>
              <a:t>deklaracji przystąpienia </a:t>
            </a:r>
          </a:p>
          <a:p>
            <a:pPr marL="0" indent="0" algn="ctr">
              <a:buNone/>
            </a:pPr>
            <a:r>
              <a:rPr lang="pl-PL" sz="3600" dirty="0" smtClean="0"/>
              <a:t>do egzaminu, </a:t>
            </a:r>
          </a:p>
          <a:p>
            <a:pPr marL="0" indent="0" algn="ctr">
              <a:buNone/>
            </a:pPr>
            <a:r>
              <a:rPr lang="pl-PL" sz="3600" dirty="0" smtClean="0"/>
              <a:t>terminów i procedur udziela wicedyrektor Renata Pawlak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7911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200" b="1" dirty="0" smtClean="0"/>
              <a:t>Dziękujemy za uwagę</a:t>
            </a:r>
          </a:p>
          <a:p>
            <a:pPr marL="0" indent="0" algn="ctr">
              <a:buNone/>
            </a:pP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6132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58326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100" dirty="0" smtClean="0"/>
              <a:t>Komunikat dyrektora Centralnej Komisji Egzaminacyjnej </a:t>
            </a:r>
          </a:p>
          <a:p>
            <a:pPr marL="0" indent="0" algn="ctr">
              <a:buNone/>
            </a:pPr>
            <a:r>
              <a:rPr lang="pl-PL" sz="2100" dirty="0" smtClean="0"/>
              <a:t>z </a:t>
            </a:r>
            <a:r>
              <a:rPr lang="pl-PL" sz="2100" b="1" u="sng" dirty="0" smtClean="0"/>
              <a:t>19 sierpnia 2016 r. </a:t>
            </a:r>
            <a:r>
              <a:rPr lang="pl-PL" sz="2100" dirty="0" smtClean="0"/>
              <a:t>w sprawie harmonogramu przeprowadzania egzaminu gimnazjalnego </a:t>
            </a:r>
          </a:p>
          <a:p>
            <a:pPr marL="0" indent="0" algn="ctr">
              <a:buNone/>
            </a:pPr>
            <a:r>
              <a:rPr lang="pl-PL" sz="2100" dirty="0" smtClean="0"/>
              <a:t>oraz </a:t>
            </a:r>
            <a:r>
              <a:rPr lang="pl-PL" sz="2100" b="1" u="sng" dirty="0" smtClean="0"/>
              <a:t>egzaminu maturalnego w 2017 roku:</a:t>
            </a:r>
          </a:p>
          <a:p>
            <a:pPr marL="0" indent="0">
              <a:buNone/>
            </a:pPr>
            <a:endParaRPr lang="pl-PL" b="1" u="sng" dirty="0" smtClean="0"/>
          </a:p>
          <a:p>
            <a:pPr marL="0" indent="0" algn="ctr">
              <a:buNone/>
            </a:pPr>
            <a:r>
              <a:rPr lang="pl-PL" b="1" dirty="0" smtClean="0"/>
              <a:t>Część ustna egzaminu maturalnego</a:t>
            </a:r>
          </a:p>
          <a:p>
            <a:pPr marL="0" indent="0">
              <a:buNone/>
            </a:pPr>
            <a:r>
              <a:rPr lang="pl-PL" sz="2100" dirty="0" smtClean="0"/>
              <a:t>1. od 4 do 26 maja </a:t>
            </a:r>
            <a:r>
              <a:rPr lang="pl-PL" sz="2100" dirty="0" err="1" smtClean="0"/>
              <a:t>2017r</a:t>
            </a:r>
            <a:r>
              <a:rPr lang="pl-PL" sz="2100" dirty="0" smtClean="0"/>
              <a:t>. </a:t>
            </a:r>
          </a:p>
          <a:p>
            <a:pPr marL="0" indent="0">
              <a:buNone/>
            </a:pPr>
            <a:r>
              <a:rPr lang="pl-PL" sz="2100" dirty="0" smtClean="0"/>
              <a:t>- </a:t>
            </a:r>
            <a:r>
              <a:rPr lang="pl-PL" sz="2100" u="sng" dirty="0" smtClean="0"/>
              <a:t>język polski </a:t>
            </a:r>
            <a:r>
              <a:rPr lang="pl-PL" sz="2100" dirty="0" smtClean="0"/>
              <a:t>(prezentacja – formuła do 2014),</a:t>
            </a:r>
          </a:p>
          <a:p>
            <a:pPr marL="0" indent="0">
              <a:buNone/>
            </a:pPr>
            <a:r>
              <a:rPr lang="pl-PL" sz="2100" dirty="0" smtClean="0"/>
              <a:t>- języki mniejszości narodowych (prezentacja),</a:t>
            </a:r>
          </a:p>
          <a:p>
            <a:pPr marL="0" indent="0">
              <a:buNone/>
            </a:pPr>
            <a:r>
              <a:rPr lang="pl-PL" sz="2100" u="sng" dirty="0" smtClean="0"/>
              <a:t>- języki obce nowożytne,</a:t>
            </a:r>
          </a:p>
          <a:p>
            <a:pPr>
              <a:buFontTx/>
              <a:buChar char="-"/>
            </a:pPr>
            <a:r>
              <a:rPr lang="pl-PL" sz="2100" dirty="0" smtClean="0"/>
              <a:t>język łemkowski, język kaszubski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2. </a:t>
            </a:r>
            <a:r>
              <a:rPr lang="pl-PL" b="1" u="sng" dirty="0" smtClean="0"/>
              <a:t>od 8 do 20 maja </a:t>
            </a:r>
            <a:r>
              <a:rPr lang="pl-PL" b="1" u="sng" dirty="0" err="1" smtClean="0"/>
              <a:t>2017r</a:t>
            </a:r>
            <a:r>
              <a:rPr lang="pl-PL" b="1" u="sng" dirty="0" smtClean="0"/>
              <a:t>. </a:t>
            </a:r>
            <a:r>
              <a:rPr lang="pl-PL" dirty="0" smtClean="0"/>
              <a:t>(oprócz 14 maja)</a:t>
            </a:r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b="1" dirty="0" smtClean="0"/>
              <a:t>język polski </a:t>
            </a:r>
            <a:r>
              <a:rPr lang="pl-PL" dirty="0" smtClean="0"/>
              <a:t>(wypowiedź – formuła od 2015),</a:t>
            </a:r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b="1" dirty="0" smtClean="0"/>
              <a:t>języki mniejszości narodowych </a:t>
            </a:r>
            <a:r>
              <a:rPr lang="pl-PL" dirty="0" smtClean="0"/>
              <a:t>(wypowiedź)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2600" i="1" dirty="0" smtClean="0"/>
              <a:t>Egzamin jest przeprowadzany</a:t>
            </a:r>
          </a:p>
          <a:p>
            <a:pPr marL="0" indent="0" algn="ctr">
              <a:buNone/>
            </a:pPr>
            <a:r>
              <a:rPr lang="pl-PL" sz="2600" i="1" dirty="0" smtClean="0"/>
              <a:t>w szkołach według harmonogramów</a:t>
            </a:r>
          </a:p>
          <a:p>
            <a:pPr marL="0" indent="0" algn="ctr">
              <a:buNone/>
            </a:pPr>
            <a:r>
              <a:rPr lang="pl-PL" sz="2600" i="1" dirty="0" smtClean="0"/>
              <a:t>ustalonych przez przewodniczących </a:t>
            </a:r>
          </a:p>
          <a:p>
            <a:pPr marL="0" indent="0" algn="ctr">
              <a:buNone/>
            </a:pPr>
            <a:r>
              <a:rPr lang="pl-PL" sz="2600" i="1" dirty="0" smtClean="0"/>
              <a:t>zespołów egzaminacyjnych</a:t>
            </a:r>
          </a:p>
        </p:txBody>
      </p:sp>
    </p:spTree>
    <p:extLst>
      <p:ext uri="{BB962C8B-B14F-4D97-AF65-F5344CB8AC3E}">
        <p14:creationId xmlns:p14="http://schemas.microsoft.com/office/powerpoint/2010/main" val="9978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32656"/>
            <a:ext cx="81369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/>
              <a:t>Część pisemna egzaminu maturalnego</a:t>
            </a:r>
          </a:p>
          <a:p>
            <a:pPr algn="ctr"/>
            <a:endParaRPr lang="pl-PL" sz="3200" b="1" dirty="0" smtClean="0"/>
          </a:p>
          <a:p>
            <a:pPr algn="ctr"/>
            <a:r>
              <a:rPr lang="pl-PL" b="1" dirty="0" err="1" smtClean="0"/>
              <a:t>4.05.2017r</a:t>
            </a:r>
            <a:r>
              <a:rPr lang="pl-PL" b="1" dirty="0" smtClean="0"/>
              <a:t>. czwartek </a:t>
            </a:r>
          </a:p>
          <a:p>
            <a:r>
              <a:rPr lang="pl-PL" dirty="0" smtClean="0"/>
              <a:t>9:00 - język polski – </a:t>
            </a:r>
            <a:r>
              <a:rPr lang="pl-PL" dirty="0" err="1" smtClean="0"/>
              <a:t>pp</a:t>
            </a:r>
            <a:r>
              <a:rPr lang="pl-PL" dirty="0" smtClean="0"/>
              <a:t>*                  14:00 - język polski – </a:t>
            </a:r>
            <a:r>
              <a:rPr lang="pl-PL" dirty="0" err="1" smtClean="0"/>
              <a:t>pr</a:t>
            </a:r>
            <a:r>
              <a:rPr lang="pl-PL" dirty="0" smtClean="0"/>
              <a:t> *</a:t>
            </a:r>
          </a:p>
          <a:p>
            <a:endParaRPr lang="pl-PL" dirty="0"/>
          </a:p>
          <a:p>
            <a:pPr algn="ctr"/>
            <a:r>
              <a:rPr lang="pl-PL" b="1" dirty="0" err="1" smtClean="0"/>
              <a:t>5.05.2017r</a:t>
            </a:r>
            <a:r>
              <a:rPr lang="pl-PL" b="1" dirty="0" smtClean="0"/>
              <a:t>. piątek </a:t>
            </a:r>
          </a:p>
          <a:p>
            <a:r>
              <a:rPr lang="pl-PL" dirty="0" smtClean="0"/>
              <a:t>9:00 - matematyka – </a:t>
            </a:r>
            <a:r>
              <a:rPr lang="pl-PL" dirty="0" err="1" smtClean="0"/>
              <a:t>pp</a:t>
            </a:r>
            <a:endParaRPr lang="pl-PL" dirty="0" smtClean="0"/>
          </a:p>
          <a:p>
            <a:r>
              <a:rPr lang="pl-PL" sz="1400" dirty="0" smtClean="0"/>
              <a:t>14:00 - wiedza o tańcu – </a:t>
            </a:r>
            <a:r>
              <a:rPr lang="pl-PL" sz="1400" dirty="0" err="1" smtClean="0"/>
              <a:t>pp</a:t>
            </a:r>
            <a:r>
              <a:rPr lang="pl-PL" sz="1400" dirty="0"/>
              <a:t>/</a:t>
            </a:r>
            <a:r>
              <a:rPr lang="pl-PL" sz="1400" dirty="0" smtClean="0"/>
              <a:t>wiedza o tańcu – </a:t>
            </a:r>
            <a:r>
              <a:rPr lang="pl-PL" sz="1400" dirty="0" err="1" smtClean="0"/>
              <a:t>pr</a:t>
            </a:r>
            <a:r>
              <a:rPr lang="pl-PL" sz="1400" dirty="0" smtClean="0"/>
              <a:t> </a:t>
            </a:r>
          </a:p>
          <a:p>
            <a:endParaRPr lang="pl-PL" dirty="0" smtClean="0"/>
          </a:p>
          <a:p>
            <a:pPr algn="ctr"/>
            <a:r>
              <a:rPr lang="pl-PL" b="1" dirty="0" err="1" smtClean="0"/>
              <a:t>8.05.2017r</a:t>
            </a:r>
            <a:r>
              <a:rPr lang="pl-PL" b="1" dirty="0" smtClean="0"/>
              <a:t>.  poniedziałek </a:t>
            </a:r>
          </a:p>
          <a:p>
            <a:r>
              <a:rPr lang="pl-PL" dirty="0" smtClean="0"/>
              <a:t>9:00 - język angielski – </a:t>
            </a:r>
            <a:r>
              <a:rPr lang="pl-PL" dirty="0" err="1" smtClean="0"/>
              <a:t>pp</a:t>
            </a:r>
            <a:endParaRPr lang="pl-PL" dirty="0"/>
          </a:p>
          <a:p>
            <a:r>
              <a:rPr lang="pl-PL" dirty="0" smtClean="0"/>
              <a:t>14:00 - język angielski – </a:t>
            </a:r>
            <a:r>
              <a:rPr lang="pl-PL" dirty="0" err="1" smtClean="0"/>
              <a:t>pr</a:t>
            </a:r>
            <a:r>
              <a:rPr lang="pl-PL" dirty="0" smtClean="0"/>
              <a:t>/język angielski – </a:t>
            </a:r>
            <a:r>
              <a:rPr lang="pl-PL" dirty="0" err="1" smtClean="0"/>
              <a:t>dj</a:t>
            </a:r>
            <a:r>
              <a:rPr lang="pl-PL" dirty="0" smtClean="0"/>
              <a:t>*</a:t>
            </a:r>
          </a:p>
          <a:p>
            <a:endParaRPr lang="pl-PL" dirty="0" smtClean="0"/>
          </a:p>
          <a:p>
            <a:pPr algn="ctr"/>
            <a:r>
              <a:rPr lang="pl-PL" b="1" dirty="0" err="1" smtClean="0"/>
              <a:t>9.05.2017r</a:t>
            </a:r>
            <a:r>
              <a:rPr lang="pl-PL" b="1" dirty="0" smtClean="0"/>
              <a:t>. wtorek </a:t>
            </a:r>
          </a:p>
          <a:p>
            <a:r>
              <a:rPr lang="pl-PL" dirty="0" smtClean="0"/>
              <a:t>9:00 matematyka – </a:t>
            </a:r>
            <a:r>
              <a:rPr lang="pl-PL" dirty="0" err="1" smtClean="0"/>
              <a:t>pr</a:t>
            </a:r>
            <a:endParaRPr lang="pl-PL" dirty="0"/>
          </a:p>
          <a:p>
            <a:r>
              <a:rPr lang="pl-PL" sz="1400" dirty="0" smtClean="0"/>
              <a:t>14:00 - język łaciński i kultura antyczna – </a:t>
            </a:r>
            <a:r>
              <a:rPr lang="pl-PL" sz="1400" dirty="0" err="1" smtClean="0"/>
              <a:t>pp</a:t>
            </a:r>
            <a:r>
              <a:rPr lang="pl-PL" sz="1400" dirty="0" smtClean="0"/>
              <a:t>/ język łaciński i kultura antyczna – </a:t>
            </a:r>
            <a:r>
              <a:rPr lang="pl-PL" sz="1400" dirty="0" err="1" smtClean="0"/>
              <a:t>pr</a:t>
            </a:r>
            <a:endParaRPr lang="pl-PL" sz="1400" dirty="0" smtClean="0"/>
          </a:p>
          <a:p>
            <a:pPr marL="285750" indent="-285750">
              <a:buFontTx/>
              <a:buChar char="-"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30560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332657"/>
            <a:ext cx="84249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lvl="0" algn="ctr"/>
            <a:r>
              <a:rPr lang="pl-PL" sz="3200" b="1" dirty="0">
                <a:solidFill>
                  <a:prstClr val="black"/>
                </a:solidFill>
              </a:rPr>
              <a:t>Część pisemna egzaminu maturalnego</a:t>
            </a:r>
          </a:p>
          <a:p>
            <a:endParaRPr lang="pl-PL" dirty="0" smtClean="0"/>
          </a:p>
          <a:p>
            <a:pPr algn="ctr"/>
            <a:r>
              <a:rPr lang="pl-PL" b="1" dirty="0" err="1" smtClean="0"/>
              <a:t>10.05.2017r</a:t>
            </a:r>
            <a:r>
              <a:rPr lang="pl-PL" b="1" dirty="0" smtClean="0"/>
              <a:t>. środa </a:t>
            </a:r>
          </a:p>
          <a:p>
            <a:pPr algn="ctr"/>
            <a:endParaRPr lang="pl-PL" b="1" dirty="0" smtClean="0"/>
          </a:p>
          <a:p>
            <a:r>
              <a:rPr lang="pl-PL" dirty="0" smtClean="0"/>
              <a:t>9:00 wiedza o społeczeństwie – </a:t>
            </a:r>
            <a:r>
              <a:rPr lang="pl-PL" dirty="0" err="1" smtClean="0"/>
              <a:t>pp</a:t>
            </a:r>
            <a:r>
              <a:rPr lang="pl-PL" dirty="0" smtClean="0"/>
              <a:t>/ wiedza o społeczeństwie – </a:t>
            </a:r>
            <a:r>
              <a:rPr lang="pl-PL" dirty="0" err="1" smtClean="0"/>
              <a:t>pr</a:t>
            </a:r>
            <a:endParaRPr lang="pl-PL" dirty="0" smtClean="0"/>
          </a:p>
          <a:p>
            <a:r>
              <a:rPr lang="pl-PL" dirty="0" smtClean="0"/>
              <a:t>14:00 informatyka – </a:t>
            </a:r>
            <a:r>
              <a:rPr lang="pl-PL" dirty="0" err="1" smtClean="0"/>
              <a:t>pp</a:t>
            </a:r>
            <a:r>
              <a:rPr lang="pl-PL" dirty="0" smtClean="0"/>
              <a:t>/informatyka – </a:t>
            </a:r>
            <a:r>
              <a:rPr lang="pl-PL" dirty="0" err="1" smtClean="0"/>
              <a:t>pr</a:t>
            </a:r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b="1" dirty="0" err="1" smtClean="0"/>
              <a:t>11.05.2017r</a:t>
            </a:r>
            <a:r>
              <a:rPr lang="pl-PL" b="1" dirty="0" smtClean="0"/>
              <a:t>. czwartek </a:t>
            </a:r>
          </a:p>
          <a:p>
            <a:pPr algn="ctr"/>
            <a:endParaRPr lang="pl-PL" b="1" dirty="0" smtClean="0"/>
          </a:p>
          <a:p>
            <a:r>
              <a:rPr lang="pl-PL" dirty="0" smtClean="0"/>
              <a:t>9:00 język niemiecki – </a:t>
            </a:r>
            <a:r>
              <a:rPr lang="pl-PL" dirty="0" err="1" smtClean="0"/>
              <a:t>pp</a:t>
            </a:r>
            <a:endParaRPr lang="pl-PL" dirty="0" smtClean="0"/>
          </a:p>
          <a:p>
            <a:r>
              <a:rPr lang="pl-PL" dirty="0" smtClean="0"/>
              <a:t>14:00 język niemiecki – </a:t>
            </a:r>
            <a:r>
              <a:rPr lang="pl-PL" dirty="0" err="1" smtClean="0"/>
              <a:t>pr</a:t>
            </a:r>
            <a:r>
              <a:rPr lang="pl-PL" dirty="0"/>
              <a:t>/</a:t>
            </a:r>
            <a:r>
              <a:rPr lang="pl-PL" dirty="0" smtClean="0"/>
              <a:t>język niemiecki – </a:t>
            </a:r>
            <a:r>
              <a:rPr lang="pl-PL" dirty="0" err="1" smtClean="0"/>
              <a:t>dj</a:t>
            </a:r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b="1" dirty="0" err="1" smtClean="0"/>
              <a:t>12.05.2017r</a:t>
            </a:r>
            <a:r>
              <a:rPr lang="pl-PL" b="1" dirty="0" smtClean="0"/>
              <a:t>. piątek </a:t>
            </a:r>
          </a:p>
          <a:p>
            <a:pPr algn="ctr"/>
            <a:endParaRPr lang="pl-PL" b="1" dirty="0" smtClean="0"/>
          </a:p>
          <a:p>
            <a:r>
              <a:rPr lang="pl-PL" dirty="0" smtClean="0"/>
              <a:t>9:00 biologia – </a:t>
            </a:r>
            <a:r>
              <a:rPr lang="pl-PL" dirty="0" err="1" smtClean="0"/>
              <a:t>pp</a:t>
            </a:r>
            <a:r>
              <a:rPr lang="pl-PL" dirty="0" smtClean="0"/>
              <a:t>/ biologia – </a:t>
            </a:r>
            <a:r>
              <a:rPr lang="pl-PL" dirty="0" err="1" smtClean="0"/>
              <a:t>pr</a:t>
            </a:r>
            <a:endParaRPr lang="pl-PL" dirty="0" smtClean="0"/>
          </a:p>
          <a:p>
            <a:r>
              <a:rPr lang="pl-PL" dirty="0" err="1" smtClean="0"/>
              <a:t>14:00filozofia</a:t>
            </a:r>
            <a:r>
              <a:rPr lang="pl-PL" dirty="0" smtClean="0"/>
              <a:t> – </a:t>
            </a:r>
            <a:r>
              <a:rPr lang="pl-PL" dirty="0" err="1" smtClean="0"/>
              <a:t>pp</a:t>
            </a:r>
            <a:r>
              <a:rPr lang="pl-PL" dirty="0" smtClean="0"/>
              <a:t>/ filozofia – </a:t>
            </a:r>
            <a:r>
              <a:rPr lang="pl-PL" dirty="0" err="1" smtClean="0"/>
              <a:t>pr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72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260648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lvl="0" algn="ctr"/>
            <a:r>
              <a:rPr lang="pl-PL" sz="3200" b="1" dirty="0">
                <a:solidFill>
                  <a:prstClr val="black"/>
                </a:solidFill>
              </a:rPr>
              <a:t>Część pisemna egzaminu maturalnego</a:t>
            </a:r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b="1" dirty="0" err="1" smtClean="0"/>
              <a:t>15.05.2017r</a:t>
            </a:r>
            <a:r>
              <a:rPr lang="pl-PL" b="1" dirty="0" smtClean="0"/>
              <a:t>. poniedziałek </a:t>
            </a:r>
          </a:p>
          <a:p>
            <a:r>
              <a:rPr lang="pl-PL" dirty="0" smtClean="0"/>
              <a:t>9:00 - historia – </a:t>
            </a:r>
            <a:r>
              <a:rPr lang="pl-PL" dirty="0" err="1" smtClean="0"/>
              <a:t>pp</a:t>
            </a:r>
            <a:r>
              <a:rPr lang="pl-PL" dirty="0" smtClean="0"/>
              <a:t>/ historia – </a:t>
            </a:r>
            <a:r>
              <a:rPr lang="pl-PL" dirty="0" err="1" smtClean="0"/>
              <a:t>pr</a:t>
            </a:r>
            <a:endParaRPr lang="pl-PL" dirty="0" smtClean="0"/>
          </a:p>
          <a:p>
            <a:r>
              <a:rPr lang="pl-PL" dirty="0" smtClean="0"/>
              <a:t>14:00 - historia sztuki – </a:t>
            </a:r>
            <a:r>
              <a:rPr lang="pl-PL" dirty="0" err="1" smtClean="0"/>
              <a:t>pp</a:t>
            </a:r>
            <a:r>
              <a:rPr lang="pl-PL" dirty="0" smtClean="0"/>
              <a:t>/historia sztuki – </a:t>
            </a:r>
            <a:r>
              <a:rPr lang="pl-PL" dirty="0" err="1" smtClean="0"/>
              <a:t>pr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b="1" dirty="0" err="1" smtClean="0"/>
              <a:t>16.05.2017r</a:t>
            </a:r>
            <a:r>
              <a:rPr lang="pl-PL" b="1" dirty="0" smtClean="0"/>
              <a:t>. wtorek </a:t>
            </a:r>
          </a:p>
          <a:p>
            <a:r>
              <a:rPr lang="pl-PL" dirty="0" smtClean="0"/>
              <a:t>9:00 - chemia – </a:t>
            </a:r>
            <a:r>
              <a:rPr lang="pl-PL" dirty="0" err="1" smtClean="0"/>
              <a:t>pp</a:t>
            </a:r>
            <a:r>
              <a:rPr lang="pl-PL" dirty="0" smtClean="0"/>
              <a:t>/ chemia – </a:t>
            </a:r>
            <a:r>
              <a:rPr lang="pl-PL" dirty="0" err="1" smtClean="0"/>
              <a:t>pr</a:t>
            </a:r>
            <a:endParaRPr lang="pl-PL" dirty="0" smtClean="0"/>
          </a:p>
          <a:p>
            <a:r>
              <a:rPr lang="pl-PL" dirty="0" smtClean="0"/>
              <a:t>14:00 - geografia – </a:t>
            </a:r>
            <a:r>
              <a:rPr lang="pl-PL" dirty="0" err="1" smtClean="0"/>
              <a:t>pp</a:t>
            </a:r>
            <a:r>
              <a:rPr lang="pl-PL" dirty="0" smtClean="0"/>
              <a:t>/ geografia – </a:t>
            </a:r>
            <a:r>
              <a:rPr lang="pl-PL" dirty="0" err="1" smtClean="0"/>
              <a:t>pr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b="1" dirty="0" err="1" smtClean="0"/>
              <a:t>17.05.2017r</a:t>
            </a:r>
            <a:r>
              <a:rPr lang="pl-PL" b="1" dirty="0" smtClean="0"/>
              <a:t>.  środa </a:t>
            </a:r>
          </a:p>
          <a:p>
            <a:r>
              <a:rPr lang="pl-PL" dirty="0" smtClean="0"/>
              <a:t>9:00 - język rosyjski – </a:t>
            </a:r>
            <a:r>
              <a:rPr lang="pl-PL" dirty="0" err="1" smtClean="0"/>
              <a:t>pp</a:t>
            </a:r>
            <a:endParaRPr lang="pl-PL" dirty="0" smtClean="0"/>
          </a:p>
          <a:p>
            <a:r>
              <a:rPr lang="pl-PL" dirty="0" smtClean="0"/>
              <a:t>14:00 - język rosyjski – </a:t>
            </a:r>
            <a:r>
              <a:rPr lang="pl-PL" dirty="0" err="1" smtClean="0"/>
              <a:t>pr</a:t>
            </a:r>
            <a:r>
              <a:rPr lang="pl-PL" dirty="0" smtClean="0"/>
              <a:t>/ język rosyjski – </a:t>
            </a:r>
            <a:r>
              <a:rPr lang="pl-PL" dirty="0" err="1" smtClean="0"/>
              <a:t>dj</a:t>
            </a:r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89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04664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lvl="0" algn="ctr"/>
            <a:r>
              <a:rPr lang="pl-PL" sz="3200" b="1" dirty="0">
                <a:solidFill>
                  <a:prstClr val="black"/>
                </a:solidFill>
              </a:rPr>
              <a:t>Część pisemna egzaminu maturalnego</a:t>
            </a:r>
          </a:p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b="1" dirty="0" err="1" smtClean="0"/>
              <a:t>18.05.2017r</a:t>
            </a:r>
            <a:r>
              <a:rPr lang="pl-PL" b="1" dirty="0" smtClean="0"/>
              <a:t>. czwartek </a:t>
            </a:r>
          </a:p>
          <a:p>
            <a:r>
              <a:rPr lang="pl-PL" dirty="0" smtClean="0"/>
              <a:t>9:00 - fizyka i astronomia – </a:t>
            </a:r>
            <a:r>
              <a:rPr lang="pl-PL" dirty="0" err="1" smtClean="0"/>
              <a:t>pp</a:t>
            </a:r>
            <a:r>
              <a:rPr lang="pl-PL" dirty="0" smtClean="0"/>
              <a:t>/ fizyka i astronomia / fizyka – </a:t>
            </a:r>
            <a:r>
              <a:rPr lang="pl-PL" dirty="0" err="1" smtClean="0"/>
              <a:t>pr</a:t>
            </a:r>
            <a:endParaRPr lang="pl-PL" dirty="0" smtClean="0"/>
          </a:p>
          <a:p>
            <a:r>
              <a:rPr lang="pl-PL" dirty="0" smtClean="0"/>
              <a:t>14:00 - historia muzyki – </a:t>
            </a:r>
            <a:r>
              <a:rPr lang="pl-PL" dirty="0" err="1" smtClean="0"/>
              <a:t>pp</a:t>
            </a:r>
            <a:r>
              <a:rPr lang="pl-PL" dirty="0" smtClean="0"/>
              <a:t>/ historia muzyki – </a:t>
            </a:r>
            <a:r>
              <a:rPr lang="pl-PL" dirty="0" err="1" smtClean="0"/>
              <a:t>pr</a:t>
            </a:r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sz="1400" b="1" dirty="0" err="1" smtClean="0"/>
              <a:t>19.05.2017r</a:t>
            </a:r>
            <a:r>
              <a:rPr lang="pl-PL" sz="1400" b="1" dirty="0" smtClean="0"/>
              <a:t>. piątek </a:t>
            </a:r>
          </a:p>
          <a:p>
            <a:r>
              <a:rPr lang="pl-PL" sz="1400" dirty="0" smtClean="0"/>
              <a:t>9:00 - język francuski – </a:t>
            </a:r>
            <a:r>
              <a:rPr lang="pl-PL" sz="1400" dirty="0" err="1" smtClean="0"/>
              <a:t>pp</a:t>
            </a:r>
            <a:endParaRPr lang="pl-PL" sz="1400" dirty="0" smtClean="0"/>
          </a:p>
          <a:p>
            <a:r>
              <a:rPr lang="pl-PL" sz="1400" dirty="0" smtClean="0"/>
              <a:t>14:00 język francuski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/ język francuski – </a:t>
            </a:r>
            <a:r>
              <a:rPr lang="pl-PL" sz="1400" dirty="0" err="1" smtClean="0"/>
              <a:t>dj</a:t>
            </a:r>
            <a:endParaRPr lang="pl-PL" sz="1400" dirty="0" smtClean="0"/>
          </a:p>
          <a:p>
            <a:endParaRPr lang="pl-PL" sz="1400" dirty="0" smtClean="0"/>
          </a:p>
          <a:p>
            <a:pPr algn="ctr"/>
            <a:r>
              <a:rPr lang="pl-PL" sz="1400" b="1" dirty="0" err="1" smtClean="0"/>
              <a:t>22.05.2017r</a:t>
            </a:r>
            <a:r>
              <a:rPr lang="pl-PL" sz="1400" b="1" dirty="0" smtClean="0"/>
              <a:t>. poniedziałek </a:t>
            </a:r>
          </a:p>
          <a:p>
            <a:r>
              <a:rPr lang="pl-PL" sz="1400" dirty="0" smtClean="0"/>
              <a:t>9:00 - język hiszpański – </a:t>
            </a:r>
            <a:r>
              <a:rPr lang="pl-PL" sz="1400" dirty="0" err="1" smtClean="0"/>
              <a:t>pp</a:t>
            </a:r>
            <a:endParaRPr lang="pl-PL" sz="1400" dirty="0" smtClean="0"/>
          </a:p>
          <a:p>
            <a:r>
              <a:rPr lang="pl-PL" sz="1400" dirty="0" smtClean="0"/>
              <a:t>14:00 - język hiszpański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/ język hiszpański – </a:t>
            </a:r>
            <a:r>
              <a:rPr lang="pl-PL" sz="1400" dirty="0" err="1" smtClean="0"/>
              <a:t>dj</a:t>
            </a:r>
            <a:endParaRPr lang="pl-PL" sz="1400" dirty="0" smtClean="0"/>
          </a:p>
          <a:p>
            <a:endParaRPr lang="pl-PL" sz="1400" dirty="0" smtClean="0"/>
          </a:p>
          <a:p>
            <a:pPr algn="ctr"/>
            <a:r>
              <a:rPr lang="pl-PL" sz="1400" b="1" dirty="0" err="1" smtClean="0"/>
              <a:t>23.05.2017r</a:t>
            </a:r>
            <a:r>
              <a:rPr lang="pl-PL" sz="1400" b="1" dirty="0" smtClean="0"/>
              <a:t>.  wtorek </a:t>
            </a:r>
          </a:p>
          <a:p>
            <a:r>
              <a:rPr lang="pl-PL" sz="1400" dirty="0" smtClean="0"/>
              <a:t>9:00 - język włoski – </a:t>
            </a:r>
            <a:r>
              <a:rPr lang="pl-PL" sz="1400" dirty="0" err="1" smtClean="0"/>
              <a:t>pp</a:t>
            </a:r>
            <a:endParaRPr lang="pl-PL" sz="1400" dirty="0" smtClean="0"/>
          </a:p>
          <a:p>
            <a:r>
              <a:rPr lang="pl-PL" sz="1400" dirty="0" smtClean="0"/>
              <a:t>14:00 - język włoski – </a:t>
            </a:r>
            <a:r>
              <a:rPr lang="pl-PL" sz="1400" dirty="0" err="1" smtClean="0"/>
              <a:t>pr</a:t>
            </a:r>
            <a:r>
              <a:rPr lang="pl-PL" sz="1400" dirty="0" smtClean="0"/>
              <a:t>/ język włoski – </a:t>
            </a:r>
            <a:r>
              <a:rPr lang="pl-PL" sz="1400" dirty="0" err="1" smtClean="0"/>
              <a:t>dj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7422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476672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HARMONOGRAM EGZAMINU MATURALNEGO </a:t>
            </a:r>
          </a:p>
          <a:p>
            <a:pPr algn="ctr"/>
            <a:r>
              <a:rPr lang="pl-PL" sz="1600" b="1" dirty="0" smtClean="0"/>
              <a:t>W TERMINIE DODATKOWYM*</a:t>
            </a:r>
          </a:p>
          <a:p>
            <a:pPr algn="just"/>
            <a:r>
              <a:rPr lang="pl-PL" sz="1600" dirty="0" smtClean="0"/>
              <a:t>dla zdających (absolwentów wszystkich typów szkół), którzy uzyskali zgodę dyrektora okręgowej komisji egzaminacyjnej na przystąpienie do egzaminu maturalnego w dodatkowym terminie</a:t>
            </a:r>
          </a:p>
          <a:p>
            <a:endParaRPr lang="pl-PL" dirty="0" smtClean="0"/>
          </a:p>
          <a:p>
            <a:r>
              <a:rPr lang="pl-PL" b="1" dirty="0" smtClean="0"/>
              <a:t>Część ustna egzaminu maturalnego</a:t>
            </a:r>
          </a:p>
          <a:p>
            <a:r>
              <a:rPr lang="pl-PL" b="1" dirty="0" smtClean="0"/>
              <a:t>od 1 do 20 czerwca </a:t>
            </a:r>
            <a:r>
              <a:rPr lang="pl-PL" b="1" dirty="0" err="1" smtClean="0"/>
              <a:t>2017r</a:t>
            </a:r>
            <a:r>
              <a:rPr lang="pl-PL" b="1" dirty="0" smtClean="0"/>
              <a:t>. </a:t>
            </a:r>
          </a:p>
          <a:p>
            <a:r>
              <a:rPr lang="pl-PL" dirty="0" smtClean="0"/>
              <a:t>- język polski (prezentacja – formuła do 2014),</a:t>
            </a:r>
          </a:p>
          <a:p>
            <a:r>
              <a:rPr lang="pl-PL" sz="1200" dirty="0" smtClean="0"/>
              <a:t>- języki mniejszości narodowych (prezentacja),</a:t>
            </a:r>
          </a:p>
          <a:p>
            <a:r>
              <a:rPr lang="pl-PL" sz="1200" dirty="0" smtClean="0"/>
              <a:t>- języki obce nowożytne,</a:t>
            </a:r>
          </a:p>
          <a:p>
            <a:pPr marL="171450" indent="-171450">
              <a:buFontTx/>
              <a:buChar char="-"/>
            </a:pPr>
            <a:r>
              <a:rPr lang="pl-PL" sz="1200" dirty="0" smtClean="0"/>
              <a:t>język łemkowski, język kaszubski</a:t>
            </a:r>
          </a:p>
          <a:p>
            <a:pPr marL="171450" indent="-171450">
              <a:buFontTx/>
              <a:buChar char="-"/>
            </a:pPr>
            <a:endParaRPr lang="pl-PL" sz="1200" dirty="0" smtClean="0"/>
          </a:p>
          <a:p>
            <a:r>
              <a:rPr lang="pl-PL" b="1" dirty="0" smtClean="0"/>
              <a:t>od 5 do 7 czerwca </a:t>
            </a:r>
            <a:r>
              <a:rPr lang="pl-PL" b="1" dirty="0" err="1" smtClean="0"/>
              <a:t>2017r</a:t>
            </a:r>
            <a:r>
              <a:rPr lang="pl-PL" b="1" dirty="0" smtClean="0"/>
              <a:t>. </a:t>
            </a:r>
          </a:p>
          <a:p>
            <a:r>
              <a:rPr lang="pl-PL" dirty="0" smtClean="0"/>
              <a:t>- język polski (wypowiedź – formuła od 2015),</a:t>
            </a:r>
          </a:p>
          <a:p>
            <a:r>
              <a:rPr lang="pl-PL" dirty="0" smtClean="0"/>
              <a:t>- języki mniejszości narodowych (wypowiedź)</a:t>
            </a:r>
          </a:p>
          <a:p>
            <a:endParaRPr lang="pl-PL" dirty="0" smtClean="0"/>
          </a:p>
          <a:p>
            <a:pPr algn="just"/>
            <a:r>
              <a:rPr lang="pl-PL" dirty="0" smtClean="0"/>
              <a:t>Egzamin jest przeprowadzany w szkołach </a:t>
            </a:r>
            <a:r>
              <a:rPr lang="pl-PL" i="1" u="sng" dirty="0" smtClean="0"/>
              <a:t>według harmonogramów ustalonych przez przewodniczących zespołów egzaminacyjnych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27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99</TotalTime>
  <Words>2776</Words>
  <Application>Microsoft Office PowerPoint</Application>
  <PresentationFormat>Pokaz na ekranie (4:3)</PresentationFormat>
  <Paragraphs>382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31</vt:i4>
      </vt:variant>
    </vt:vector>
  </HeadingPairs>
  <TitlesOfParts>
    <vt:vector size="33" baseType="lpstr">
      <vt:lpstr>1_Aspekt</vt:lpstr>
      <vt:lpstr>Aspekt</vt:lpstr>
      <vt:lpstr>MATURA 2017 </vt:lpstr>
      <vt:lpstr>1. PODSTAWY PRAWNE</vt:lpstr>
      <vt:lpstr>1. PODSTAWY PRAWNE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2. CHARAKTERYSTYKA EGZAMINU MATURALNEGO </vt:lpstr>
      <vt:lpstr>2. CHARAKTERYSTYKA EGZAMINU MATURALNEGO</vt:lpstr>
      <vt:lpstr>   Absolwent, przystępując do egzaminu maturalnego,  zdaje obowiązkowo: </vt:lpstr>
      <vt:lpstr>Absolwent, przystępując do egzaminu maturalnego,  zdaje obowiązkowo: </vt:lpstr>
      <vt:lpstr>Absolwent, przystępując do egzaminu maturalnego,  zdaje obowiązkowo: </vt:lpstr>
      <vt:lpstr>Prezentacja programu PowerPoint</vt:lpstr>
      <vt:lpstr>DEKLAROWANIE PRZYSTĄPIENIA DO EGZAMINU MATURALNEGO</vt:lpstr>
      <vt:lpstr>Prezentacja programu PowerPoint</vt:lpstr>
      <vt:lpstr>Prezentacja programu PowerPoint</vt:lpstr>
      <vt:lpstr>DOSTOSOWANIE WARUNKÓW I FORM PRZEPROWADZANIA EGZAMINU MATURALNEGO  DO POTRZEB EDUKACYJNYCH  I MOŻLIWOŚCI PSYCHOFIZYCZNYCH ZDAJĄCYCH</vt:lpstr>
      <vt:lpstr>Prezentacja programu PowerPoint</vt:lpstr>
      <vt:lpstr>Prezentacja programu PowerPoint</vt:lpstr>
      <vt:lpstr>Prezentacja programu PowerPoint</vt:lpstr>
      <vt:lpstr>Centrum Kształcenia Zawodowego i Ustawicznego  w Poznaniu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2017</dc:title>
  <dc:creator>dzikzone</dc:creator>
  <cp:lastModifiedBy>Kowalski Ryszard</cp:lastModifiedBy>
  <cp:revision>10</cp:revision>
  <dcterms:created xsi:type="dcterms:W3CDTF">2016-09-10T15:14:48Z</dcterms:created>
  <dcterms:modified xsi:type="dcterms:W3CDTF">2016-09-21T06:04:06Z</dcterms:modified>
</cp:coreProperties>
</file>