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86" r:id="rId2"/>
    <p:sldId id="451" r:id="rId3"/>
    <p:sldId id="457" r:id="rId4"/>
    <p:sldId id="458" r:id="rId5"/>
    <p:sldId id="459" r:id="rId6"/>
    <p:sldId id="460" r:id="rId7"/>
    <p:sldId id="461" r:id="rId8"/>
    <p:sldId id="462" r:id="rId9"/>
    <p:sldId id="453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52" r:id="rId20"/>
    <p:sldId id="472" r:id="rId21"/>
    <p:sldId id="473" r:id="rId22"/>
    <p:sldId id="474" r:id="rId23"/>
    <p:sldId id="475" r:id="rId24"/>
    <p:sldId id="487" r:id="rId25"/>
    <p:sldId id="456" r:id="rId26"/>
    <p:sldId id="476" r:id="rId27"/>
    <p:sldId id="477" r:id="rId28"/>
    <p:sldId id="478" r:id="rId29"/>
    <p:sldId id="479" r:id="rId30"/>
    <p:sldId id="455" r:id="rId31"/>
    <p:sldId id="480" r:id="rId32"/>
    <p:sldId id="481" r:id="rId33"/>
    <p:sldId id="482" r:id="rId34"/>
    <p:sldId id="454" r:id="rId35"/>
    <p:sldId id="483" r:id="rId36"/>
    <p:sldId id="484" r:id="rId37"/>
    <p:sldId id="485" r:id="rId38"/>
    <p:sldId id="486" r:id="rId39"/>
  </p:sldIdLst>
  <p:sldSz cx="9144000" cy="6858000" type="screen4x3"/>
  <p:notesSz cx="7102475" cy="102330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5696"/>
    <a:srgbClr val="022F94"/>
    <a:srgbClr val="00CC00"/>
    <a:srgbClr val="000099"/>
    <a:srgbClr val="EBEBED"/>
    <a:srgbClr val="E6E6E6"/>
    <a:srgbClr val="2E8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73" autoAdjust="0"/>
    <p:restoredTop sz="94689" autoAdjust="0"/>
  </p:normalViewPr>
  <p:slideViewPr>
    <p:cSldViewPr>
      <p:cViewPr varScale="1">
        <p:scale>
          <a:sx n="70" d="100"/>
          <a:sy n="70" d="100"/>
        </p:scale>
        <p:origin x="9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notesViewPr>
    <p:cSldViewPr>
      <p:cViewPr varScale="1">
        <p:scale>
          <a:sx n="56" d="100"/>
          <a:sy n="56" d="100"/>
        </p:scale>
        <p:origin x="-2826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F32F7-E438-400B-B9DB-4B66A4C9DBC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567F6D-4C1D-474E-B831-10B4BC06700A}" type="pres">
      <dgm:prSet presAssocID="{286F32F7-E438-400B-B9DB-4B66A4C9DBC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EF30CD61-1683-45A1-A67E-46F387462ED6}" type="presOf" srcId="{286F32F7-E438-400B-B9DB-4B66A4C9DBC9}" destId="{30567F6D-4C1D-474E-B831-10B4BC06700A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44091DA8-3BF2-4664-949C-EF930A1421A2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AE4BBF0-146D-4377-9D1B-963FC59D93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857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EFD4108-6092-46FA-8057-8C1A6B48FF05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20DF1B3-DEB4-4EAB-9429-B5DB65943C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598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E530-BE36-407B-8C18-EDC164A82FC1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F3C-C347-43CD-B942-B346BD368B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676F-D2D0-4ED0-9502-433E301925EA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97F9-BBC3-4772-86DF-C2E4971BB5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DE1A-A23B-4765-86A2-AB451DDF7721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8FAC-F378-46D4-9C73-0C802320D1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rgbClr val="EB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8B2F-D7CB-4C83-A450-F48D1F95A3D8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3343-FE2A-436D-8002-510CE1F6FD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8BE4-F421-419F-9E6C-7B56707EFE29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F9818-CAFB-4A00-A556-2407703E42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4DE7-0282-419B-805A-886D153BEFCE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50E7-CBA6-4BFA-AC41-5AA4D67A06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16FA4-613F-425A-9434-881F2AFF17BD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3B77B-E46D-4799-9B92-4E83F5BA2B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4EA0-87BD-4D06-993A-E747E04ED17F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DE185-0608-4C31-99FD-90C3382B06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CC77-0AF9-4DAA-9BE8-E93FA80DA293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A6E3-B3DD-48DF-8044-0B12FD3202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177F-81C5-4611-8AAB-5D88876EE2C4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A7B7-F69B-4E70-969F-13FC2104F6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0C1B-8BCC-4785-9BD7-349A284F0702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B998-2A32-4CE3-A876-5F45A28291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C179DE-0BE2-4C7D-92C9-399BC85493EE}" type="datetimeFigureOut">
              <a:rPr lang="pl-PL"/>
              <a:pPr>
                <a:defRPr/>
              </a:pPr>
              <a:t>25.03.2019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24CE46-E776-47AC-93DC-252A8EEFFA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743076"/>
              </p:ext>
            </p:extLst>
          </p:nvPr>
        </p:nvGraphicFramePr>
        <p:xfrm>
          <a:off x="0" y="1844824"/>
          <a:ext cx="914400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Obraz 8" descr="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4330" y="1700808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714373" y="3933056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Doposażenie pracowni i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laboratoriów CKZiU w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ramach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projektu:</a:t>
            </a:r>
          </a:p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Rozwój Infrastruktury Centrum Kształcenia Zawodowego i Ustawicznego 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07505" y="1556792"/>
            <a:ext cx="2520280" cy="1080120"/>
            <a:chOff x="2915820" y="771795"/>
            <a:chExt cx="3312359" cy="1572928"/>
          </a:xfrm>
          <a:solidFill>
            <a:srgbClr val="FFFF00"/>
          </a:solidFill>
        </p:grpSpPr>
        <p:sp>
          <p:nvSpPr>
            <p:cNvPr id="14" name="Prostokąt zaokrąglony 13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elektryczno</a:t>
              </a: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- elektroniczna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835696" y="3356992"/>
            <a:ext cx="59046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0000"/>
              </a:solidFill>
            </a:endParaRPr>
          </a:p>
          <a:p>
            <a:r>
              <a:rPr lang="pl-PL" dirty="0"/>
              <a:t>Wyposażenie dotyczy pracowni: </a:t>
            </a:r>
          </a:p>
          <a:p>
            <a:r>
              <a:rPr lang="pl-PL" dirty="0"/>
              <a:t>• Pracownie elektryczne sale </a:t>
            </a:r>
            <a:r>
              <a:rPr lang="pl-PL" b="1" dirty="0"/>
              <a:t>H10, H17, H8C, H8B CKP </a:t>
            </a:r>
            <a:endParaRPr lang="pl-PL" dirty="0"/>
          </a:p>
          <a:p>
            <a:r>
              <a:rPr lang="pl-PL" dirty="0"/>
              <a:t>• Pracowni elektronicznej </a:t>
            </a:r>
            <a:r>
              <a:rPr lang="pl-PL" b="1" dirty="0"/>
              <a:t>sala 108 CKZiU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40523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07505" y="1556792"/>
            <a:ext cx="2520280" cy="1080120"/>
            <a:chOff x="2915820" y="771795"/>
            <a:chExt cx="3312359" cy="1572928"/>
          </a:xfrm>
          <a:solidFill>
            <a:srgbClr val="FFFF00"/>
          </a:solidFill>
        </p:grpSpPr>
        <p:sp>
          <p:nvSpPr>
            <p:cNvPr id="14" name="Prostokąt zaokrąglony 13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elektryczno</a:t>
              </a: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- elektroniczna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395536" y="2249938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Autotransformator jednofazowy w obudowie (6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Zasilacz DC laboratoryjny programowalny 0 - 30 V/5A, (12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Zasilacz/ źródło AC (1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Cyfrowy watomierz o paśmie 70kHz (1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Obciążenie rezystancyjne jedno i trójfazowe (3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Mobilne obciążenie indukcyjne jedno i trójfazowe (3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Obciążenie pojemnościowe (3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Kompletny zestaw do badania 1,5kW silnika asynchronicznego &amp; 3-fazowego alternatora (1 komplet) </a:t>
            </a:r>
          </a:p>
          <a:p>
            <a:r>
              <a:rPr lang="pl-PL" sz="1400" i="1" dirty="0"/>
              <a:t>zestaw </a:t>
            </a:r>
            <a:r>
              <a:rPr lang="pl-PL" sz="1400" i="1" dirty="0" smtClean="0"/>
              <a:t>wyposażony </a:t>
            </a:r>
            <a:r>
              <a:rPr lang="pl-PL" sz="1400" i="1" dirty="0"/>
              <a:t>w silniki, urządzenia/maszyny elektryczne, zestaw </a:t>
            </a:r>
            <a:r>
              <a:rPr lang="pl-PL" sz="1400" i="1" dirty="0" smtClean="0"/>
              <a:t>przyrządów pomiarowych, </a:t>
            </a:r>
            <a:r>
              <a:rPr lang="pl-PL" sz="1400" i="1" dirty="0"/>
              <a:t>czujników, oprogramowania itd.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Kompletny zestaw do badania 1,5kW silnika DC &amp; 3-fazowego alternatora (1 komplet)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Miernik elektromagnetyczny laboratoryjny amperomierz (7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Woltomierz elektromagnetyczny zakres 60-120-300-600V klasa 0,5 (7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Amperomierz magnetoelektryczny seria ekonomiczna, (7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Boczniki do mierników analogowych DC (7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Miernik magnetoelektryczny laboratoryjny woltomierz (7 szt</a:t>
            </a:r>
            <a:r>
              <a:rPr lang="pl-PL" sz="1600" dirty="0" smtClean="0"/>
              <a:t>.)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115680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07505" y="1556792"/>
            <a:ext cx="2520280" cy="1080120"/>
            <a:chOff x="2915820" y="771795"/>
            <a:chExt cx="3312359" cy="1572928"/>
          </a:xfrm>
          <a:solidFill>
            <a:srgbClr val="FFFF00"/>
          </a:solidFill>
        </p:grpSpPr>
        <p:sp>
          <p:nvSpPr>
            <p:cNvPr id="14" name="Prostokąt zaokrąglony 13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elektryczno</a:t>
              </a: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- elektroniczna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2584185"/>
            <a:ext cx="5799533" cy="41487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412668"/>
            <a:ext cx="4139952" cy="53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9432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07505" y="1556792"/>
            <a:ext cx="2520280" cy="1080120"/>
            <a:chOff x="2915820" y="771795"/>
            <a:chExt cx="3312359" cy="1572928"/>
          </a:xfrm>
          <a:solidFill>
            <a:srgbClr val="FFFF00"/>
          </a:solidFill>
        </p:grpSpPr>
        <p:sp>
          <p:nvSpPr>
            <p:cNvPr id="14" name="Prostokąt zaokrąglony 13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elektryczno</a:t>
              </a: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- elektroniczna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436498" y="2782426"/>
            <a:ext cx="85689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Watomierze ferromagnetyczne (6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Miernik cyfrowy (24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Kamera termowizyjna (1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Czujnik temperatury np.. Pt100 (2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zasilacz laboratoryjny (0-30V) (0-5A) DC (18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oscyloskop 2-kanałowy analogowy (6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oscyloskop cyfrowy (2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generator funkcyjny arbitralny (6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Częstotliwościomierz (3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Watomierz 1 fazowy (3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Miernik parametrów instalacji (3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Stacja lutownicza (12 szt.)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275" y="1484784"/>
            <a:ext cx="3601725" cy="29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937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07505" y="1556792"/>
            <a:ext cx="2520280" cy="1080120"/>
            <a:chOff x="2915820" y="771795"/>
            <a:chExt cx="3312359" cy="1572928"/>
          </a:xfrm>
          <a:solidFill>
            <a:srgbClr val="FFFF00"/>
          </a:solidFill>
        </p:grpSpPr>
        <p:sp>
          <p:nvSpPr>
            <p:cNvPr id="14" name="Prostokąt zaokrąglony 13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elektryczno</a:t>
              </a: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- elektroniczna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07504" y="2636912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Oprogramowanie dla branży elektronicznej (15 licencji)</a:t>
            </a:r>
          </a:p>
          <a:p>
            <a:r>
              <a:rPr lang="pl-PL" sz="1400" i="1" dirty="0"/>
              <a:t>15 licencji oprogramowania typu sieciowego/stanowiskowego zintegrowanej aplikacji zawierającej edytor schematu, symulator obwodów, edytor PCB, edytor CAM oraz inne moduły, pozwalająca na tworzenie projektów PCB, projektów FPGA, projektów wbudowanych i projektów skryptowych oraz zarządzanie dokumentacją projektową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Multimedialna </a:t>
            </a:r>
            <a:r>
              <a:rPr lang="pl-PL" sz="1600" b="1" dirty="0" err="1"/>
              <a:t>zdigitalizowana</a:t>
            </a:r>
            <a:r>
              <a:rPr lang="pl-PL" sz="1600" b="1" dirty="0"/>
              <a:t> platforma ćwiczeniowo-edukacyjna z </a:t>
            </a:r>
            <a:r>
              <a:rPr lang="pl-PL" sz="1600" b="1" dirty="0" err="1"/>
              <a:t>oprzewodowaniem</a:t>
            </a:r>
            <a:r>
              <a:rPr lang="pl-PL" sz="1600" b="1" dirty="0"/>
              <a:t> umożliwiająca realizację ćwiczeń wspomagająca kształcenie w zakresie elektrotechniki i elektroniki</a:t>
            </a:r>
          </a:p>
          <a:p>
            <a:r>
              <a:rPr lang="pl-PL" sz="1200" i="1" dirty="0"/>
              <a:t>Sprzęt dydaktyczne LN obejmuje m.in. swoim zakresem zagadnienia takie jak: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/>
              <a:t>mechatronika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/>
              <a:t>elektrotechnika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/>
              <a:t>elektronika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/>
              <a:t>telekomunikacja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/>
              <a:t>systemy RFID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/>
              <a:t>energia odnawialna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/>
              <a:t>sterowniki PLC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/>
              <a:t>systemy mikroprocesorowe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i="1" dirty="0"/>
              <a:t>maszyny elektryczne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502132"/>
            <a:ext cx="3131840" cy="17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310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07505" y="1556792"/>
            <a:ext cx="2520280" cy="1080120"/>
            <a:chOff x="2915820" y="771795"/>
            <a:chExt cx="3312359" cy="1572928"/>
          </a:xfrm>
          <a:solidFill>
            <a:srgbClr val="FFFF00"/>
          </a:solidFill>
        </p:grpSpPr>
        <p:sp>
          <p:nvSpPr>
            <p:cNvPr id="14" name="Prostokąt zaokrąglony 13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elektryczno</a:t>
              </a: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- elektroniczna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387916"/>
            <a:ext cx="5489746" cy="54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9264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07505" y="1556792"/>
            <a:ext cx="2520280" cy="1080120"/>
            <a:chOff x="2915820" y="771795"/>
            <a:chExt cx="3312359" cy="1572928"/>
          </a:xfrm>
          <a:solidFill>
            <a:srgbClr val="FFFF00"/>
          </a:solidFill>
        </p:grpSpPr>
        <p:sp>
          <p:nvSpPr>
            <p:cNvPr id="14" name="Prostokąt zaokrąglony 13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elektryczno</a:t>
              </a: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- elektroniczna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65928" y="3352917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PODSTAWY ELEKTRONIKI I ELEKTROTECHNIKI (1 szt.)</a:t>
            </a:r>
          </a:p>
          <a:p>
            <a:r>
              <a:rPr lang="pl-PL" sz="1400" i="1" dirty="0">
                <a:solidFill>
                  <a:srgbClr val="000000"/>
                </a:solidFill>
              </a:rPr>
              <a:t>Zestaw panelowy umożliwia naukę łączenia i pomiary podstawowych obwodów prądu stałego i zmiennego, ocenę parametrów podzespołów elektronicznych takich jak: rezystancje, pojemności, indukcyjności, półprzewodników, optoelektroniki oraz podstawowych układów elektroniki analogowej i cyfrowej. Zestaw można dowolnie konfigurować. Zestaw składa się z następujących elementów: - rezystory, rezystory 15W, dekada rezystancyjna - cewki, kondensatory, żarówki, - tranzystory: bipolarne, bipolarne-</a:t>
            </a:r>
            <a:r>
              <a:rPr lang="pl-PL" sz="1400" i="1" dirty="0" err="1">
                <a:solidFill>
                  <a:srgbClr val="000000"/>
                </a:solidFill>
              </a:rPr>
              <a:t>Darlington</a:t>
            </a:r>
            <a:r>
              <a:rPr lang="pl-PL" sz="1400" i="1" dirty="0">
                <a:solidFill>
                  <a:srgbClr val="000000"/>
                </a:solidFill>
              </a:rPr>
              <a:t>, unipolarne MOSFET, - diody, - czujniki termistorowe, - fotoelementy, - wyświetlacz cyfrowy, - bramki logiczne, - przetwornik A/D, - układ Schmitta, - wzmacniacz operacyjny, - generator astabilny, monostabilny, - światłowody: nadajnik i odbiornik.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Silnik </a:t>
            </a:r>
            <a:r>
              <a:rPr lang="pl-PL" b="1" dirty="0" err="1">
                <a:solidFill>
                  <a:srgbClr val="000000"/>
                </a:solidFill>
              </a:rPr>
              <a:t>demontowalny</a:t>
            </a:r>
            <a:r>
              <a:rPr lang="pl-PL" b="1" dirty="0">
                <a:solidFill>
                  <a:srgbClr val="000000"/>
                </a:solidFill>
              </a:rPr>
              <a:t> dydaktyczny z otwartą obudową AC, 1 zestaw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Silnik </a:t>
            </a:r>
            <a:r>
              <a:rPr lang="pl-PL" b="1" dirty="0" err="1">
                <a:solidFill>
                  <a:srgbClr val="000000"/>
                </a:solidFill>
              </a:rPr>
              <a:t>demontowalny</a:t>
            </a:r>
            <a:r>
              <a:rPr lang="pl-PL" b="1" dirty="0">
                <a:solidFill>
                  <a:srgbClr val="000000"/>
                </a:solidFill>
              </a:rPr>
              <a:t> dydaktyczny z otwartą obudową 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Stanowisko z zasilaczem dedykowanym do silników AC, DC, 1 zestaw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Stanowisko wykrywanie i usuwanie usterek w silniku, 1 zestaw</a:t>
            </a:r>
          </a:p>
          <a:p>
            <a:endParaRPr lang="pl-PL" sz="2000" dirty="0">
              <a:solidFill>
                <a:srgbClr val="00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502132"/>
            <a:ext cx="3131840" cy="17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0153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07505" y="1556792"/>
            <a:ext cx="2520280" cy="1080120"/>
            <a:chOff x="2915820" y="771795"/>
            <a:chExt cx="3312359" cy="1572928"/>
          </a:xfrm>
          <a:solidFill>
            <a:srgbClr val="FFFF00"/>
          </a:solidFill>
        </p:grpSpPr>
        <p:sp>
          <p:nvSpPr>
            <p:cNvPr id="14" name="Prostokąt zaokrąglony 13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elektryczno</a:t>
              </a: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- elektroniczna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77" y="2060848"/>
            <a:ext cx="4695811" cy="403244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72" y="2899347"/>
            <a:ext cx="3879372" cy="39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8800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07505" y="1556792"/>
            <a:ext cx="2520280" cy="1080120"/>
            <a:chOff x="2915820" y="771795"/>
            <a:chExt cx="3312359" cy="1572928"/>
          </a:xfrm>
          <a:solidFill>
            <a:srgbClr val="FFFF00"/>
          </a:solidFill>
        </p:grpSpPr>
        <p:sp>
          <p:nvSpPr>
            <p:cNvPr id="14" name="Prostokąt zaokrąglony 13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elektryczno</a:t>
              </a: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- elektroniczna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65928" y="3352917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Serwomechanizm położenia – obiekt PLC (2 szt.),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Zestaw z silnikiem DC bocznikowym obcowzbudnym (3 szt.)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Serwomechanizm położenia ze sterownikiem PLC (2 szt.)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Inteligentny dom – moduł podstawowy (2 szt.)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Inteligentny dom – moduł rozszerzający (2 szt.)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15 zestawów uruchomieniowych z mikrokontrolerem 32-bitowym do nauki programowania w języku 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Wyposażenie informatyczne dla branży elektroniczno-elektrycznej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20 </a:t>
            </a:r>
            <a:r>
              <a:rPr lang="pl-PL" b="1" dirty="0" smtClean="0">
                <a:solidFill>
                  <a:srgbClr val="000000"/>
                </a:solidFill>
              </a:rPr>
              <a:t>komputerów</a:t>
            </a:r>
            <a:endParaRPr lang="pl-PL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4 projektory multimedialne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0000"/>
                </a:solidFill>
              </a:rPr>
              <a:t>4 drukarki laserowe</a:t>
            </a:r>
            <a:endParaRPr lang="pl-PL" sz="2000" dirty="0">
              <a:solidFill>
                <a:srgbClr val="00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502132"/>
            <a:ext cx="3131840" cy="17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4861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3059832" y="3356992"/>
            <a:ext cx="3312359" cy="1572928"/>
            <a:chOff x="2915820" y="771795"/>
            <a:chExt cx="3312359" cy="1572928"/>
          </a:xfrm>
          <a:solidFill>
            <a:srgbClr val="FF6600"/>
          </a:solidFill>
        </p:grpSpPr>
        <p:sp>
          <p:nvSpPr>
            <p:cNvPr id="8" name="Prostokąt zaokrąglony 7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mechaniczna</a:t>
              </a:r>
              <a:endParaRPr lang="pl-PL" sz="2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0379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2843808" y="3212976"/>
            <a:ext cx="3312359" cy="1572928"/>
            <a:chOff x="2915820" y="771795"/>
            <a:chExt cx="3312359" cy="1572928"/>
          </a:xfrm>
        </p:grpSpPr>
        <p:sp>
          <p:nvSpPr>
            <p:cNvPr id="5" name="Prostokąt zaokrąglony 4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sz="2400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mechatroniczna</a:t>
              </a:r>
              <a:endParaRPr lang="pl-PL" sz="2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875809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35996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78255" y="1556792"/>
            <a:ext cx="2333505" cy="1108103"/>
            <a:chOff x="2915820" y="771795"/>
            <a:chExt cx="3312359" cy="1572928"/>
          </a:xfrm>
          <a:solidFill>
            <a:srgbClr val="FF6600"/>
          </a:solidFill>
        </p:grpSpPr>
        <p:sp>
          <p:nvSpPr>
            <p:cNvPr id="8" name="Prostokąt zaokrąglony 7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mechaniczna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779488" y="335699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5-cio osiowe Centrum CNC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Centrum tokarskie CNC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Symulator CNC do nauki programowania obrabiarek sterowanych numerycznie (10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Oprogramowanie CAD/CAM: 10 licencji serwerowych + 1 licencja lokalna wraz z komputerami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Modernizacja istniejących urządzeń CNC w CKP - wymiana sterowania SIEMENS na najnowocześniejsze)</a:t>
            </a:r>
          </a:p>
        </p:txBody>
      </p:sp>
    </p:spTree>
    <p:extLst>
      <p:ext uri="{BB962C8B-B14F-4D97-AF65-F5344CB8AC3E}">
        <p14:creationId xmlns:p14="http://schemas.microsoft.com/office/powerpoint/2010/main" val="1806732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78255" y="1556792"/>
            <a:ext cx="2333505" cy="1108103"/>
            <a:chOff x="2915820" y="771795"/>
            <a:chExt cx="3312359" cy="1572928"/>
          </a:xfrm>
          <a:solidFill>
            <a:srgbClr val="FF6600"/>
          </a:solidFill>
        </p:grpSpPr>
        <p:sp>
          <p:nvSpPr>
            <p:cNvPr id="8" name="Prostokąt zaokrąglony 7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mechaniczna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16933"/>
            <a:ext cx="4373757" cy="341822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293" y="2694564"/>
            <a:ext cx="40576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2998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78255" y="1556792"/>
            <a:ext cx="2333505" cy="1108103"/>
            <a:chOff x="2915820" y="771795"/>
            <a:chExt cx="3312359" cy="1572928"/>
          </a:xfrm>
          <a:solidFill>
            <a:srgbClr val="FF6600"/>
          </a:solidFill>
        </p:grpSpPr>
        <p:sp>
          <p:nvSpPr>
            <p:cNvPr id="8" name="Prostokąt zaokrąglony 7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mechaniczna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30425" y="2718988"/>
            <a:ext cx="68697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Tokarka uniwersalna z odczytem cyfrowym, wyposażeniem i zestawem narzędzi,  ( 6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Frezarka uniwersalna z odczytem cyfrowym, wyposażeniem, zestawem narzędzi  ( 6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Twardościomierz (1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Mikroskop (1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Uniwersalny stacjonarny twardościomierz ( 1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Chropowatościomierz</a:t>
            </a:r>
            <a:r>
              <a:rPr lang="pl-PL" dirty="0"/>
              <a:t> ( 1 szt.)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inne przyrządy pomiarowe, 2 płyty granitowe, </a:t>
            </a:r>
            <a:r>
              <a:rPr lang="pl-PL" dirty="0" smtClean="0"/>
              <a:t>wzorniki, </a:t>
            </a:r>
            <a:r>
              <a:rPr lang="pl-PL" dirty="0"/>
              <a:t>narzędzia ślusarskie, </a:t>
            </a:r>
            <a:r>
              <a:rPr lang="pl-PL" dirty="0" smtClean="0"/>
              <a:t>narzędzia mechaniczno-elektryczne, klucze dynamometryczne </a:t>
            </a:r>
            <a:r>
              <a:rPr lang="pl-PL" dirty="0"/>
              <a:t>itp</a:t>
            </a:r>
            <a:r>
              <a:rPr lang="pl-PL" dirty="0" smtClean="0"/>
              <a:t>.</a:t>
            </a:r>
          </a:p>
          <a:p>
            <a:endParaRPr lang="pl-PL" b="1" dirty="0" smtClean="0"/>
          </a:p>
          <a:p>
            <a:r>
              <a:rPr lang="pl-PL" b="1" dirty="0" smtClean="0"/>
              <a:t>Wyposażenie </a:t>
            </a:r>
            <a:r>
              <a:rPr lang="pl-PL" b="1" dirty="0"/>
              <a:t>informatyczne dla branży mechanicznej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600" y="1565573"/>
            <a:ext cx="2593400" cy="191153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1686" y="3573016"/>
            <a:ext cx="2279871" cy="31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7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78255" y="1556792"/>
            <a:ext cx="2333505" cy="1108103"/>
            <a:chOff x="2915820" y="771795"/>
            <a:chExt cx="3312359" cy="1572928"/>
          </a:xfrm>
          <a:solidFill>
            <a:srgbClr val="FF6600"/>
          </a:solidFill>
        </p:grpSpPr>
        <p:sp>
          <p:nvSpPr>
            <p:cNvPr id="8" name="Prostokąt zaokrąglony 7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mechaniczna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048084"/>
            <a:ext cx="4528897" cy="205004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526150"/>
            <a:ext cx="2327528" cy="23221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4149080"/>
            <a:ext cx="2558115" cy="253249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3986470"/>
            <a:ext cx="2706688" cy="27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7230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78255" y="1556792"/>
            <a:ext cx="2333505" cy="1108103"/>
            <a:chOff x="2915820" y="771795"/>
            <a:chExt cx="3312359" cy="1572928"/>
          </a:xfrm>
          <a:solidFill>
            <a:srgbClr val="FF6600"/>
          </a:solidFill>
        </p:grpSpPr>
        <p:sp>
          <p:nvSpPr>
            <p:cNvPr id="8" name="Prostokąt zaokrąglony 7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mechaniczna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2451682" y="2341729"/>
            <a:ext cx="6869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r>
              <a:rPr lang="pl-PL" b="1" dirty="0" smtClean="0"/>
              <a:t>Robot spawalniczy MAG wraz z oprogramowaniem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07" y="3140968"/>
            <a:ext cx="6678147" cy="34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0889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3238108" y="3140968"/>
            <a:ext cx="3312359" cy="1572928"/>
            <a:chOff x="2915820" y="771795"/>
            <a:chExt cx="3312359" cy="1572928"/>
          </a:xfrm>
          <a:solidFill>
            <a:schemeClr val="accent4">
              <a:lumMod val="75000"/>
            </a:schemeClr>
          </a:solidFill>
        </p:grpSpPr>
        <p:sp>
          <p:nvSpPr>
            <p:cNvPr id="11" name="Prostokąt zaokrąglony 10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lotnicza</a:t>
              </a:r>
              <a:endParaRPr lang="pl-PL" sz="2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53116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107505" y="1556792"/>
            <a:ext cx="1872208" cy="889049"/>
            <a:chOff x="2915820" y="771795"/>
            <a:chExt cx="3312359" cy="1572928"/>
          </a:xfrm>
          <a:solidFill>
            <a:schemeClr val="accent4">
              <a:lumMod val="75000"/>
            </a:schemeClr>
          </a:solidFill>
        </p:grpSpPr>
        <p:sp>
          <p:nvSpPr>
            <p:cNvPr id="11" name="Prostokąt zaokrąglony 10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lotnicza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980" y="1124745"/>
            <a:ext cx="2850020" cy="324035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601" y="4036690"/>
            <a:ext cx="2810399" cy="282131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-29371" y="2722880"/>
            <a:ext cx="670709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ELEKTRONICZNY SYSTEM ZOBRAZOWANIA PARAMETRÓW LOTU EFIS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SYSTEM NADZORU, ZOBRAZOWANIA I STEROWANIA LOTEM (FMS)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STANOWISKO KONTROLI PALIWOMIERZY LOTNICZYCH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STANOWISKO LOTNICZEGO PRĘDKOŚCIOWEGO PRZEPŁYWOMIERZA PALIWA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STANOWISKO SYSTEMU WTRYSKOWEGO PALIWA SILNIKA LOTNICZEGO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SENSORYKA I WSKAŹNIKI PARAMETRÓW LOTNICZYCH ZESPOŁÓW NAPĘDOWYCH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UKŁADY ZAPŁONOWE SILNIKÓW LOTNICZYCH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STANOWISKO TESTOWANIA ALTERNATORÓW I ROZRUSZNIKÓW LOTNICZYCH</a:t>
            </a:r>
          </a:p>
        </p:txBody>
      </p:sp>
    </p:spTree>
    <p:extLst>
      <p:ext uri="{BB962C8B-B14F-4D97-AF65-F5344CB8AC3E}">
        <p14:creationId xmlns:p14="http://schemas.microsoft.com/office/powerpoint/2010/main" val="18036619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107505" y="1556792"/>
            <a:ext cx="1872208" cy="889049"/>
            <a:chOff x="2915820" y="771795"/>
            <a:chExt cx="3312359" cy="1572928"/>
          </a:xfrm>
          <a:solidFill>
            <a:schemeClr val="accent4">
              <a:lumMod val="75000"/>
            </a:schemeClr>
          </a:solidFill>
        </p:grpSpPr>
        <p:sp>
          <p:nvSpPr>
            <p:cNvPr id="11" name="Prostokąt zaokrąglony 10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lotnicza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615432"/>
            <a:ext cx="6411826" cy="50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18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107505" y="1556792"/>
            <a:ext cx="1872208" cy="889049"/>
            <a:chOff x="2915820" y="771795"/>
            <a:chExt cx="3312359" cy="1572928"/>
          </a:xfrm>
          <a:solidFill>
            <a:schemeClr val="accent4">
              <a:lumMod val="75000"/>
            </a:schemeClr>
          </a:solidFill>
        </p:grpSpPr>
        <p:sp>
          <p:nvSpPr>
            <p:cNvPr id="11" name="Prostokąt zaokrąglony 10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lotnicza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187624" y="2726898"/>
            <a:ext cx="67070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SYMULATOR LOTU SZYBOWCA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SAMOLOT </a:t>
            </a:r>
            <a:r>
              <a:rPr lang="pl-PL" sz="1600" b="1" dirty="0" smtClean="0"/>
              <a:t>ULTRALEKKI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WYPOSAŻENIE INFORMATYCZNE DLA SAL BRANŻY LOTNICZEJ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PRZYRZĄDY </a:t>
            </a:r>
            <a:r>
              <a:rPr lang="pl-PL" sz="1600" dirty="0"/>
              <a:t>KONTROLNO POMIAROWE – BRANŻA LOTNICZA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urządzenie do mycia części - myjka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Żuraw do silnika ze stojakiem na wózku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Wózek warsztatowy (3 sztuki)</a:t>
            </a:r>
          </a:p>
        </p:txBody>
      </p:sp>
    </p:spTree>
    <p:extLst>
      <p:ext uri="{BB962C8B-B14F-4D97-AF65-F5344CB8AC3E}">
        <p14:creationId xmlns:p14="http://schemas.microsoft.com/office/powerpoint/2010/main" val="25957608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107505" y="1556792"/>
            <a:ext cx="1872208" cy="889049"/>
            <a:chOff x="2915820" y="771795"/>
            <a:chExt cx="3312359" cy="1572928"/>
          </a:xfrm>
          <a:solidFill>
            <a:schemeClr val="accent4">
              <a:lumMod val="75000"/>
            </a:schemeClr>
          </a:solidFill>
        </p:grpSpPr>
        <p:sp>
          <p:nvSpPr>
            <p:cNvPr id="11" name="Prostokąt zaokrąglony 10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lotnicza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8185"/>
            <a:ext cx="5371363" cy="326726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11" y="1556793"/>
            <a:ext cx="483618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326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71763" y="1556792"/>
            <a:ext cx="2339997" cy="936104"/>
            <a:chOff x="2915820" y="771795"/>
            <a:chExt cx="3312359" cy="1572928"/>
          </a:xfrm>
        </p:grpSpPr>
        <p:sp>
          <p:nvSpPr>
            <p:cNvPr id="5" name="Prostokąt zaokrąglony 4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mechatroniczna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875809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187624" y="2852936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0000"/>
              </a:solidFill>
            </a:endParaRPr>
          </a:p>
          <a:p>
            <a:r>
              <a:rPr lang="pl-PL" dirty="0"/>
              <a:t>W zakresie </a:t>
            </a:r>
            <a:r>
              <a:rPr lang="pl-PL" dirty="0" smtClean="0"/>
              <a:t>mechatroniki i automatyki </a:t>
            </a:r>
            <a:r>
              <a:rPr lang="pl-PL" dirty="0"/>
              <a:t>wyposażenie dotyczy pracowni: </a:t>
            </a:r>
            <a:endParaRPr lang="pl-PL" dirty="0" smtClean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Sterowników </a:t>
            </a:r>
            <a:r>
              <a:rPr lang="pl-PL" dirty="0"/>
              <a:t>PLC </a:t>
            </a:r>
            <a:r>
              <a:rPr lang="pl-PL" b="1" dirty="0"/>
              <a:t>sala 100 i 107 CKP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Montażu </a:t>
            </a:r>
            <a:r>
              <a:rPr lang="pl-PL" dirty="0" err="1"/>
              <a:t>mechatronicznego</a:t>
            </a:r>
            <a:r>
              <a:rPr lang="pl-PL" dirty="0"/>
              <a:t> </a:t>
            </a:r>
            <a:r>
              <a:rPr lang="pl-PL" b="1" dirty="0"/>
              <a:t>sala H8C, H8B CKP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Pracowni </a:t>
            </a:r>
            <a:r>
              <a:rPr lang="pl-PL" dirty="0"/>
              <a:t>elektronicznej </a:t>
            </a:r>
            <a:r>
              <a:rPr lang="pl-PL" b="1" dirty="0"/>
              <a:t>sala 108 CKZiU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Pracownia </a:t>
            </a:r>
            <a:r>
              <a:rPr lang="pl-PL" dirty="0"/>
              <a:t>pneumatyki </a:t>
            </a:r>
            <a:r>
              <a:rPr lang="pl-PL" b="1" dirty="0"/>
              <a:t>sala 103, 105 CKP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Pracowni </a:t>
            </a:r>
            <a:r>
              <a:rPr lang="pl-PL" dirty="0"/>
              <a:t>robotyki </a:t>
            </a:r>
            <a:r>
              <a:rPr lang="pl-PL" b="1" dirty="0"/>
              <a:t>sala 100 CKP </a:t>
            </a:r>
            <a:endParaRPr lang="pl-P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Pracowni </a:t>
            </a:r>
            <a:r>
              <a:rPr lang="pl-PL" dirty="0" smtClean="0"/>
              <a:t>automatyki </a:t>
            </a:r>
            <a:r>
              <a:rPr lang="pl-PL" b="1" dirty="0"/>
              <a:t>sala </a:t>
            </a:r>
            <a:r>
              <a:rPr lang="pl-PL" b="1" dirty="0" smtClean="0"/>
              <a:t>106 </a:t>
            </a:r>
            <a:r>
              <a:rPr lang="pl-PL" b="1" dirty="0"/>
              <a:t>CKP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527762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>
            <a:off x="3238108" y="3140968"/>
            <a:ext cx="3312359" cy="1572928"/>
            <a:chOff x="2915820" y="771795"/>
            <a:chExt cx="3312359" cy="1572928"/>
          </a:xfrm>
          <a:solidFill>
            <a:srgbClr val="00B0F0"/>
          </a:solidFill>
        </p:grpSpPr>
        <p:sp>
          <p:nvSpPr>
            <p:cNvPr id="20" name="Prostokąt zaokrąglony 19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chłodnictwa i klimatyzacji</a:t>
              </a:r>
              <a:endParaRPr lang="pl-PL" sz="2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24624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>
            <a:off x="100879" y="1556792"/>
            <a:ext cx="2022850" cy="960584"/>
            <a:chOff x="2915820" y="771795"/>
            <a:chExt cx="3312359" cy="1572928"/>
          </a:xfrm>
          <a:solidFill>
            <a:srgbClr val="00B0F0"/>
          </a:solidFill>
        </p:grpSpPr>
        <p:sp>
          <p:nvSpPr>
            <p:cNvPr id="20" name="Prostokąt zaokrąglony 19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chłodnictwa i klimatyzacji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477053" y="256426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Elektroniczna oprawa zaworowa do systemów chłodniczych i pomp ciepła, zawierająca baterię i protokół kalibracyjny (6 sztuk)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sonda do pomiaru temperatury powierzchni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informacji odnośnie temperatur panujących w układzie chłodniczym. Wyposażenie dodatkowe w tym przypadku są to sondy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Sonda opaskowa z rzepem </a:t>
            </a:r>
            <a:r>
              <a:rPr lang="pl-PL" sz="1600" dirty="0" err="1"/>
              <a:t>Velcro</a:t>
            </a:r>
            <a:r>
              <a:rPr lang="pl-PL" sz="16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do rur o średnicy do </a:t>
            </a:r>
            <a:r>
              <a:rPr lang="pl-PL" sz="1600" dirty="0" err="1"/>
              <a:t>maks</a:t>
            </a:r>
            <a:r>
              <a:rPr lang="pl-PL" sz="1600" dirty="0"/>
              <a:t> 75 mm, </a:t>
            </a:r>
            <a:r>
              <a:rPr lang="pl-PL" sz="1600" dirty="0" err="1"/>
              <a:t>Tmax</a:t>
            </a:r>
            <a:r>
              <a:rPr lang="pl-PL" sz="1600" dirty="0"/>
              <a:t>. +75°C, NTC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Sonda zaciskowa do rur o Ø od 6 mm do Ø 35 mm, NTC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Zaciskowa do rur, średnica 5 do 65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Miernik do pomiaru ciśnienia i prędkości przepływu 0 do 200 </a:t>
            </a:r>
            <a:r>
              <a:rPr lang="pl-PL" sz="1600" dirty="0" err="1"/>
              <a:t>hPa</a:t>
            </a:r>
            <a:r>
              <a:rPr lang="pl-PL" sz="1600" dirty="0"/>
              <a:t> (6 sztuk)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Wielofunkcyjny przyrząd pomiarowy z zintegrowanym pomiarem ciśnienia różnicowego (6 sztuk)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Sondy do wielofunkcyjnego przyrządu pomiarowego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- Rurka </a:t>
            </a:r>
            <a:r>
              <a:rPr lang="pl-PL" sz="1600" dirty="0" err="1"/>
              <a:t>Pitota</a:t>
            </a:r>
            <a:r>
              <a:rPr lang="pl-PL" sz="1600" dirty="0"/>
              <a:t> (6 sztuk)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Sondy do wielofunkcyjnego przyrządu pomiarowego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-Sonda termiczna (6 sztuk)</a:t>
            </a:r>
          </a:p>
        </p:txBody>
      </p:sp>
    </p:spTree>
    <p:extLst>
      <p:ext uri="{BB962C8B-B14F-4D97-AF65-F5344CB8AC3E}">
        <p14:creationId xmlns:p14="http://schemas.microsoft.com/office/powerpoint/2010/main" val="395364724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>
            <a:off x="100879" y="1556792"/>
            <a:ext cx="2022850" cy="960584"/>
            <a:chOff x="2915820" y="771795"/>
            <a:chExt cx="3312359" cy="1572928"/>
          </a:xfrm>
          <a:solidFill>
            <a:srgbClr val="00B0F0"/>
          </a:solidFill>
        </p:grpSpPr>
        <p:sp>
          <p:nvSpPr>
            <p:cNvPr id="20" name="Prostokąt zaokrąglony 19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chłodnictwa i klimatyzacji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477053" y="256426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Sondy do wielofunkcyjnego przyrządu pomiarowego - Sonda wiatraczkowa, średnica 100 mm (6 sztuk)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Sondy do wielofunkcyjnego przyrządu pomiarowego - Sonda wiatraczkowa, średnica 16 mm (6 sztuk)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Sondy do wielofunkcyjnego przyrządu pomiarowego - Sonda do pomiaru temp. powierzchni (6 sztuk)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/>
              <a:t>Balometr</a:t>
            </a:r>
            <a:r>
              <a:rPr lang="pl-PL" sz="1600" dirty="0"/>
              <a:t> (2 </a:t>
            </a:r>
            <a:r>
              <a:rPr lang="pl-PL" sz="1600" dirty="0" err="1"/>
              <a:t>kpl</a:t>
            </a:r>
            <a:r>
              <a:rPr lang="pl-PL" sz="1600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Kamera termowizyjna z detektorem (6 sztuk)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Pompa ciepła – stanowisko demonstracyjne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Rekuperator – stanowisko demonstracyjne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Modułowe stanowisko dydaktyczne wentylacyjno-klimatyzacyjne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Stanowisko montażowe sprężarkowych układów chłodniczych (6 sztuk)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Stanowisko montażowe zestawu klimatyzacyjnego w budynku (6 sztuk)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Dydaktyczna instalacja chłodnicza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palnik tlen propan do lutowania twardego (15 zestawów)</a:t>
            </a:r>
          </a:p>
        </p:txBody>
      </p:sp>
    </p:spTree>
    <p:extLst>
      <p:ext uri="{BB962C8B-B14F-4D97-AF65-F5344CB8AC3E}">
        <p14:creationId xmlns:p14="http://schemas.microsoft.com/office/powerpoint/2010/main" val="314436743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>
            <a:off x="100879" y="1556792"/>
            <a:ext cx="2022850" cy="960584"/>
            <a:chOff x="2915820" y="771795"/>
            <a:chExt cx="3312359" cy="1572928"/>
          </a:xfrm>
          <a:solidFill>
            <a:srgbClr val="00B0F0"/>
          </a:solidFill>
        </p:grpSpPr>
        <p:sp>
          <p:nvSpPr>
            <p:cNvPr id="20" name="Prostokąt zaokrąglony 19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chłodnictwa i klimatyzacji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505172" y="3212976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Stacje napełniania instalacji czynnikiem R134a i R410A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Stacje odzysku czynnika R134A i R410A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Centrala klimatyzacyjna (2 sztuki)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Pompa próżniowa dwustopniowa o wydajności 35l/min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Wykrywacz nieszczelności elektroniczny do czynników chłodniczych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Zestaw manometr - R22/404a/134a/407C( manometr. kl.1,0 + 3xwąż~90cm + walizka)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/>
              <a:t>Roztłaczarka</a:t>
            </a:r>
            <a:r>
              <a:rPr lang="pl-PL" sz="1600" dirty="0"/>
              <a:t> / </a:t>
            </a:r>
            <a:r>
              <a:rPr lang="pl-PL" sz="1600" dirty="0" err="1"/>
              <a:t>expander</a:t>
            </a:r>
            <a:r>
              <a:rPr lang="pl-PL" sz="1600" dirty="0"/>
              <a:t> -ekspander do rur Cu ( 7- głowic) x 6 sztuk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Giętarka do rur miedzianych typu kusza z adapterem do prostowania rur. x 6 sztuk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narzędzia i elektronarzędzia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wyposażenie informatyczne dla branży </a:t>
            </a:r>
          </a:p>
        </p:txBody>
      </p:sp>
    </p:spTree>
    <p:extLst>
      <p:ext uri="{BB962C8B-B14F-4D97-AF65-F5344CB8AC3E}">
        <p14:creationId xmlns:p14="http://schemas.microsoft.com/office/powerpoint/2010/main" val="242449425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3059832" y="3284984"/>
            <a:ext cx="3312359" cy="1572928"/>
            <a:chOff x="2915820" y="771795"/>
            <a:chExt cx="3312359" cy="1572928"/>
          </a:xfrm>
          <a:solidFill>
            <a:srgbClr val="00B050"/>
          </a:solidFill>
        </p:grpSpPr>
        <p:sp>
          <p:nvSpPr>
            <p:cNvPr id="17" name="Prostokąt zaokrąglony 16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OZE</a:t>
              </a:r>
              <a:endParaRPr lang="pl-PL" sz="2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510062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107505" y="1556792"/>
            <a:ext cx="1872208" cy="864096"/>
            <a:chOff x="2915820" y="771795"/>
            <a:chExt cx="3312359" cy="1572928"/>
          </a:xfrm>
          <a:solidFill>
            <a:srgbClr val="00B050"/>
          </a:solidFill>
        </p:grpSpPr>
        <p:sp>
          <p:nvSpPr>
            <p:cNvPr id="17" name="Prostokąt zaokrąglony 16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OZE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USTAWINCZNEGO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484784"/>
            <a:ext cx="4141955" cy="274930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1168" y="3778163"/>
            <a:ext cx="4639922" cy="307983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51520" y="3193462"/>
            <a:ext cx="65709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Fotowoltaika</a:t>
            </a:r>
            <a:r>
              <a:rPr lang="pl-PL" dirty="0"/>
              <a:t> 2x20 W, 3 </a:t>
            </a:r>
            <a:r>
              <a:rPr lang="pl-PL" dirty="0" err="1"/>
              <a:t>szt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Model instalacji solarnej CWU z miniaturowym kolektorem próżniowym rurowym, 3 szt.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Pompa ciepła - zestaw demonstracyjny, rozbudowany, 6 szt.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Ogniwo paliwowe – zestaw profesjonalny, 3 szt.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Turbina </a:t>
            </a:r>
            <a:r>
              <a:rPr lang="pl-PL" dirty="0" err="1"/>
              <a:t>Peltona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Wiertarka stołowa ze stołem, 2 szt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46613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107505" y="1556792"/>
            <a:ext cx="1872208" cy="864096"/>
            <a:chOff x="2915820" y="771795"/>
            <a:chExt cx="3312359" cy="1572928"/>
          </a:xfrm>
          <a:solidFill>
            <a:srgbClr val="00B050"/>
          </a:solidFill>
        </p:grpSpPr>
        <p:sp>
          <p:nvSpPr>
            <p:cNvPr id="17" name="Prostokąt zaokrąglony 16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OZE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0" y="4322594"/>
            <a:ext cx="65709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b="1" dirty="0"/>
              <a:t>Kolektor słoneczny z zasobnikiem na wodę </a:t>
            </a:r>
            <a:endParaRPr lang="pl-PL" b="1" dirty="0" smtClean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err="1" smtClean="0"/>
              <a:t>Fotowoltaika</a:t>
            </a:r>
            <a:r>
              <a:rPr lang="pl-PL" dirty="0" smtClean="0"/>
              <a:t> </a:t>
            </a:r>
            <a:r>
              <a:rPr lang="pl-PL" dirty="0"/>
              <a:t>200 W, 3 szt.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3962347"/>
            <a:ext cx="5148064" cy="34171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1754"/>
            <a:ext cx="9144000" cy="30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1108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107505" y="1556792"/>
            <a:ext cx="1872208" cy="864096"/>
            <a:chOff x="2915820" y="771795"/>
            <a:chExt cx="3312359" cy="1572928"/>
          </a:xfrm>
          <a:solidFill>
            <a:srgbClr val="00B050"/>
          </a:solidFill>
        </p:grpSpPr>
        <p:sp>
          <p:nvSpPr>
            <p:cNvPr id="17" name="Prostokąt zaokrąglony 16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OZE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26362" y="2922910"/>
            <a:ext cx="65709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Samochód elektryczny na wodór - zestaw szkoleniowy, 3 szt.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Stanowiska egzaminacyjne OZE dla 6 połączonych boksów o wymiarach 2m x 2,5 x 2,2 wysokość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Fotowoltaika</a:t>
            </a:r>
            <a:r>
              <a:rPr lang="pl-PL" dirty="0"/>
              <a:t> – zestaw profesjonalny, 6 szt.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Kolektor słoneczny – zestaw rozbudowany </a:t>
            </a:r>
            <a:r>
              <a:rPr lang="pl-PL" dirty="0" smtClean="0"/>
              <a:t>3 </a:t>
            </a:r>
            <a:r>
              <a:rPr lang="pl-PL" dirty="0" err="1"/>
              <a:t>szt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Energia wiatru – zestaw profesjonalny, 6 szt.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Zestaw Ogniwo paliwowe – samochód, 3 </a:t>
            </a:r>
            <a:r>
              <a:rPr lang="pl-PL" dirty="0" err="1" smtClean="0"/>
              <a:t>szt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Zestaw „Czysta energia” 3 szt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Biopaliwa - zestaw rozbudowany, 3 </a:t>
            </a:r>
            <a:r>
              <a:rPr lang="pl-PL" dirty="0" err="1" smtClean="0"/>
              <a:t>szt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Ogniwo paliwowe – zestaw rozbudowany, 3 szt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5046" y="4077072"/>
            <a:ext cx="3982500" cy="26522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528746"/>
            <a:ext cx="4499992" cy="15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0895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107505" y="1556792"/>
            <a:ext cx="1872208" cy="864096"/>
            <a:chOff x="2915820" y="771795"/>
            <a:chExt cx="3312359" cy="1572928"/>
          </a:xfrm>
          <a:solidFill>
            <a:srgbClr val="00B050"/>
          </a:solidFill>
        </p:grpSpPr>
        <p:sp>
          <p:nvSpPr>
            <p:cNvPr id="17" name="Prostokąt zaokrąglony 16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OZE</a:t>
              </a:r>
              <a:endParaRPr lang="pl-PL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611560" y="2378707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b="1" dirty="0"/>
              <a:t>Dach dwuspadowy do montażu kolektorów płaskich , rurowych oraz paneli fotowoltaicznych (kolektor płaski, rurowy i 1 panel fotowoltaiczny monokrystaliczny, 1 panel polikrystaliczny)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/>
          </a:p>
          <a:p>
            <a:r>
              <a:rPr lang="pl-PL" b="1" dirty="0"/>
              <a:t>Program do kosztorysowania instalacji OZE na 15 stanowisk </a:t>
            </a:r>
            <a:endParaRPr lang="pl-PL" b="1" dirty="0" smtClean="0"/>
          </a:p>
          <a:p>
            <a:endParaRPr lang="pl-PL" b="1" dirty="0"/>
          </a:p>
          <a:p>
            <a:r>
              <a:rPr lang="pl-PL" b="1" dirty="0" smtClean="0"/>
              <a:t>Piec na biomasę wraz z instalacją CO</a:t>
            </a:r>
          </a:p>
          <a:p>
            <a:endParaRPr lang="pl-PL" b="1" dirty="0"/>
          </a:p>
          <a:p>
            <a:r>
              <a:rPr lang="pl-PL" b="1" dirty="0" smtClean="0"/>
              <a:t>Narzędzia, przyrządy </a:t>
            </a:r>
            <a:r>
              <a:rPr lang="pl-PL" b="1" dirty="0" err="1" smtClean="0"/>
              <a:t>kontrolno</a:t>
            </a:r>
            <a:r>
              <a:rPr lang="pl-PL" b="1" dirty="0" smtClean="0"/>
              <a:t> – pomiarowe, doposażenie teleinformatyczne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37625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71763" y="1556792"/>
            <a:ext cx="2339997" cy="936104"/>
            <a:chOff x="2915820" y="771795"/>
            <a:chExt cx="3312359" cy="1572928"/>
          </a:xfrm>
        </p:grpSpPr>
        <p:sp>
          <p:nvSpPr>
            <p:cNvPr id="5" name="Prostokąt zaokrąglony 4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mechatroniczna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875809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683568" y="2447199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Drukarka 3D x 2 sztuki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Skaner 3D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Mini linia produkcyjna z obrabiarką CNC </a:t>
            </a:r>
          </a:p>
          <a:p>
            <a:r>
              <a:rPr lang="pl-PL" sz="1400" i="1" dirty="0"/>
              <a:t>Mini linia produkcyjna to doskonałe narzędzie do nauki eksploatacji urządzeń i systemów </a:t>
            </a:r>
            <a:r>
              <a:rPr lang="pl-PL" sz="1400" i="1" dirty="0" err="1"/>
              <a:t>mechatronicznych</a:t>
            </a:r>
            <a:r>
              <a:rPr lang="pl-PL" sz="1400" i="1" dirty="0"/>
              <a:t> i automatyki przemysłowej. Umożliwia analizowanie, sterowanie złożonymi procesami oraz diagnostykę działającego układu. Mini linia jest elastyczną linią produkcyjna, składająca się z robota i obrabiarki CNC. Zestaw ma umożliwić realizację zautomatyzowanej produkcji.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Robot dydaktyczny x 5 sztuk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Robot mobilny x 6 sztuk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Ploter kreślący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Zestaw aluminiowych elementów konstrukcyjnych</a:t>
            </a:r>
          </a:p>
          <a:p>
            <a:r>
              <a:rPr lang="pl-PL" sz="1400" i="1" dirty="0"/>
              <a:t>Zestaw elementów konstrukcyjnych umożliwi uczniom nabywanie wiedzy praktycznej z zakresu konstrukcji i budowy urządzeń </a:t>
            </a:r>
            <a:r>
              <a:rPr lang="pl-PL" sz="1400" i="1" dirty="0" err="1"/>
              <a:t>mechatronicznych</a:t>
            </a:r>
            <a:r>
              <a:rPr lang="pl-PL" sz="1400" i="1" dirty="0"/>
              <a:t> w tym z zakresu robotyki, programowanie urządzeń przemysłowych, pomiarów elektrycznych oraz tworzeniu dokumentacji technicznej maszyn i urządzeń. Zestawy te to doskonała okazja do przełożenia wiedzy teoretycznej na praktyczną.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Zestaw sterownika PLC w oparciu o LOGO! x 6 sztuk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660" y="1700808"/>
            <a:ext cx="238174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2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71763" y="1556792"/>
            <a:ext cx="2339997" cy="936104"/>
            <a:chOff x="2915820" y="771795"/>
            <a:chExt cx="3312359" cy="1572928"/>
          </a:xfrm>
        </p:grpSpPr>
        <p:sp>
          <p:nvSpPr>
            <p:cNvPr id="5" name="Prostokąt zaokrąglony 4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mechatroniczna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875809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250080" y="2503849"/>
            <a:ext cx="63710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Zestaw edukacyjny w oparciu o sterownik S7-1200 x 6 sztuk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Sterowniki PLC z zasilaczem i oprogramowaniem x 6 sztuk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Sterowniki PLC z zasilaczem i oprogramowaniem x 6 sztuk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Uzupełnienie wyposażenia dla sterowników PLC – układy umożliwiające symulację i testowanie programów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Zestaw edukacyjny sterowanie oświetleniem za pomocą PLC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Zestaw edukacyjny sterowanie sygnalizacją świetlną za pomocą PLC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Falownik z wbudowanym filtrem, moc od 0.37 KW x 6 sztuk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Układ pneumatyki przemysłowej - zestaw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Mini linia produkcyjna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Oprogramowanie do projektowania i symulacji układów pneumatycznych i elektropneumatycznych x 15 stanowisk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Oprogramowanie do projektowania i symulacji układów hydraulicznych i elektrohydraulicznych x 15 stanowisk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Stanowisko pneumatyki i elektropneumatyki x 3 stuki </a:t>
            </a:r>
            <a:r>
              <a:rPr lang="pl-PL" sz="1600" b="1" dirty="0" smtClean="0"/>
              <a:t>(w </a:t>
            </a:r>
            <a:r>
              <a:rPr lang="pl-PL" sz="1600" b="1" dirty="0"/>
              <a:t>oparciu o FESTO)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614104"/>
            <a:ext cx="2253776" cy="146647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0088" y="3088391"/>
            <a:ext cx="2663149" cy="19603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967742"/>
            <a:ext cx="2248281" cy="18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968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71763" y="1556792"/>
            <a:ext cx="2339997" cy="936104"/>
            <a:chOff x="2915820" y="771795"/>
            <a:chExt cx="3312359" cy="1572928"/>
          </a:xfrm>
        </p:grpSpPr>
        <p:sp>
          <p:nvSpPr>
            <p:cNvPr id="5" name="Prostokąt zaokrąglony 4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mechatroniczna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875809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1602489"/>
            <a:ext cx="6048672" cy="508546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93" y="2024844"/>
            <a:ext cx="3710185" cy="370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908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71763" y="1556792"/>
            <a:ext cx="2339997" cy="936104"/>
            <a:chOff x="2915820" y="771795"/>
            <a:chExt cx="3312359" cy="1572928"/>
          </a:xfrm>
        </p:grpSpPr>
        <p:sp>
          <p:nvSpPr>
            <p:cNvPr id="5" name="Prostokąt zaokrąglony 4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mechatroniczna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875809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ytuł 1"/>
          <p:cNvSpPr txBox="1">
            <a:spLocks/>
          </p:cNvSpPr>
          <p:nvPr/>
        </p:nvSpPr>
        <p:spPr bwMode="auto">
          <a:xfrm>
            <a:off x="395536" y="2276872"/>
            <a:ext cx="8229600" cy="391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Doposażenie informatyczne dla branży </a:t>
            </a:r>
            <a:r>
              <a:rPr lang="pl-PL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mechatronicznej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endParaRPr lang="pl-P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endParaRPr lang="pl-PL" sz="1600" dirty="0"/>
          </a:p>
          <a:p>
            <a:r>
              <a:rPr lang="pl-PL" sz="1600" dirty="0"/>
              <a:t>Oprogramowania do programowania sterowników rodziny Siemens serii 1200,1500,300, 400 licencja na 12 stanowisk 	</a:t>
            </a:r>
          </a:p>
          <a:p>
            <a:pPr>
              <a:defRPr/>
            </a:pPr>
            <a:endParaRPr lang="pl-P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40 komputerów </a:t>
            </a:r>
          </a:p>
          <a:p>
            <a:pPr>
              <a:defRPr/>
            </a:pP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Projektory multimedialne dla każdej Sali objętej doposażeniem</a:t>
            </a:r>
          </a:p>
          <a:p>
            <a:pPr>
              <a:defRPr/>
            </a:pPr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Drukarka laserowa A3 – 3 sztuki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030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71763" y="1556792"/>
            <a:ext cx="2339997" cy="936104"/>
            <a:chOff x="2915820" y="771795"/>
            <a:chExt cx="3312359" cy="1572928"/>
          </a:xfrm>
        </p:grpSpPr>
        <p:sp>
          <p:nvSpPr>
            <p:cNvPr id="5" name="Prostokąt zaokrąglony 4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mechatroniczna</a:t>
              </a:r>
              <a:endParaRPr lang="pl-PL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875809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8216"/>
            <a:ext cx="9144000" cy="34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774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3238108" y="3212976"/>
            <a:ext cx="3312359" cy="1572928"/>
            <a:chOff x="2915820" y="771795"/>
            <a:chExt cx="3312359" cy="1572928"/>
          </a:xfrm>
          <a:solidFill>
            <a:srgbClr val="FFFF00"/>
          </a:solidFill>
        </p:grpSpPr>
        <p:sp>
          <p:nvSpPr>
            <p:cNvPr id="14" name="Prostokąt zaokrąglony 13"/>
            <p:cNvSpPr/>
            <p:nvPr/>
          </p:nvSpPr>
          <p:spPr>
            <a:xfrm>
              <a:off x="2915820" y="771795"/>
              <a:ext cx="3312359" cy="15729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2992604" y="848579"/>
              <a:ext cx="3158791" cy="141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Branża </a:t>
              </a:r>
              <a:r>
                <a:rPr lang="pl-PL" sz="2400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elektryczno</a:t>
              </a:r>
              <a:r>
                <a:rPr lang="pl-PL" sz="240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- elektroniczna</a:t>
              </a:r>
              <a:endParaRPr lang="pl-PL" sz="2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779488" y="16175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CENTRUM KSZTAŁCENIA ZAWODOWEGO I USTAWICZNEGO W POZNANIU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Obraz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254"/>
            <a:ext cx="7953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091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2016</Words>
  <Application>Microsoft Office PowerPoint</Application>
  <PresentationFormat>Pokaz na ekranie (4:3)</PresentationFormat>
  <Paragraphs>277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2" baseType="lpstr">
      <vt:lpstr>Arial</vt:lpstr>
      <vt:lpstr>Arial Black</vt:lpstr>
      <vt:lpstr>Calibri</vt:lpstr>
      <vt:lpstr>Motyw pakietu Office</vt:lpstr>
      <vt:lpstr>CENTRUM KSZTAŁCENIA ZAWODOWEGO I USTAWICZNEGO W POZNANIU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rekrutacja</dc:title>
  <dc:subject>prezentacja rekrutacja</dc:subject>
  <dc:creator>JoKo</dc:creator>
  <cp:keywords>prezentacja</cp:keywords>
  <cp:lastModifiedBy>Renata</cp:lastModifiedBy>
  <cp:revision>436</cp:revision>
  <dcterms:created xsi:type="dcterms:W3CDTF">2012-11-19T09:49:38Z</dcterms:created>
  <dcterms:modified xsi:type="dcterms:W3CDTF">2019-03-25T06:58:01Z</dcterms:modified>
  <cp:category>prezentacja</cp:category>
</cp:coreProperties>
</file>