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6" r:id="rId1"/>
  </p:sldMasterIdLst>
  <p:notesMasterIdLst>
    <p:notesMasterId r:id="rId20"/>
  </p:notesMasterIdLst>
  <p:handoutMasterIdLst>
    <p:handoutMasterId r:id="rId21"/>
  </p:handoutMasterIdLst>
  <p:sldIdLst>
    <p:sldId id="508" r:id="rId2"/>
    <p:sldId id="535" r:id="rId3"/>
    <p:sldId id="536" r:id="rId4"/>
    <p:sldId id="514" r:id="rId5"/>
    <p:sldId id="539" r:id="rId6"/>
    <p:sldId id="512" r:id="rId7"/>
    <p:sldId id="511" r:id="rId8"/>
    <p:sldId id="519" r:id="rId9"/>
    <p:sldId id="531" r:id="rId10"/>
    <p:sldId id="532" r:id="rId11"/>
    <p:sldId id="510" r:id="rId12"/>
    <p:sldId id="516" r:id="rId13"/>
    <p:sldId id="537" r:id="rId14"/>
    <p:sldId id="538" r:id="rId15"/>
    <p:sldId id="530" r:id="rId16"/>
    <p:sldId id="534" r:id="rId17"/>
    <p:sldId id="533" r:id="rId18"/>
    <p:sldId id="489" r:id="rId19"/>
  </p:sldIdLst>
  <p:sldSz cx="9144000" cy="6858000" type="screen4x3"/>
  <p:notesSz cx="7102475" cy="10233025"/>
  <p:defaultTextStyle>
    <a:defPPr>
      <a:defRPr lang="pl-P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5696"/>
    <a:srgbClr val="022F94"/>
    <a:srgbClr val="00CC00"/>
    <a:srgbClr val="000099"/>
    <a:srgbClr val="EBEBED"/>
    <a:srgbClr val="E6E6E6"/>
    <a:srgbClr val="2E8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90" autoAdjust="0"/>
    <p:restoredTop sz="94689" autoAdjust="0"/>
  </p:normalViewPr>
  <p:slideViewPr>
    <p:cSldViewPr>
      <p:cViewPr varScale="1">
        <p:scale>
          <a:sx n="108" d="100"/>
          <a:sy n="108" d="100"/>
        </p:scale>
        <p:origin x="1848"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0"/>
    </p:cViewPr>
  </p:sorterViewPr>
  <p:notesViewPr>
    <p:cSldViewPr>
      <p:cViewPr varScale="1">
        <p:scale>
          <a:sx n="56" d="100"/>
          <a:sy n="56" d="100"/>
        </p:scale>
        <p:origin x="-2826" y="-10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F32F7-E438-400B-B9DB-4B66A4C9DBC9}" type="doc">
      <dgm:prSet loTypeId="urn:microsoft.com/office/officeart/2008/layout/PictureAccentList" loCatId="list" qsTypeId="urn:microsoft.com/office/officeart/2005/8/quickstyle/simple1" qsCatId="simple" csTypeId="urn:microsoft.com/office/officeart/2005/8/colors/accent0_3" csCatId="mainScheme" phldr="1"/>
      <dgm:spPr/>
      <dgm:t>
        <a:bodyPr/>
        <a:lstStyle/>
        <a:p>
          <a:endParaRPr lang="pl-PL"/>
        </a:p>
      </dgm:t>
    </dgm:pt>
    <dgm:pt modelId="{29D1CB9E-3162-47C8-ACEF-7D18F911B094}" type="pres">
      <dgm:prSet presAssocID="{286F32F7-E438-400B-B9DB-4B66A4C9DBC9}" presName="layout" presStyleCnt="0">
        <dgm:presLayoutVars>
          <dgm:chMax/>
          <dgm:chPref/>
          <dgm:dir/>
          <dgm:animOne val="branch"/>
          <dgm:animLvl val="lvl"/>
          <dgm:resizeHandles/>
        </dgm:presLayoutVars>
      </dgm:prSet>
      <dgm:spPr/>
    </dgm:pt>
  </dgm:ptLst>
  <dgm:cxnLst>
    <dgm:cxn modelId="{FD46CB39-73D9-4F86-A0C0-D80B6A292B6C}" type="presOf" srcId="{286F32F7-E438-400B-B9DB-4B66A4C9DBC9}" destId="{29D1CB9E-3162-47C8-ACEF-7D18F911B094}" srcOrd="0"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atin typeface="Arial" charset="0"/>
              </a:defRPr>
            </a:lvl1pPr>
          </a:lstStyle>
          <a:p>
            <a:pPr>
              <a:defRPr/>
            </a:pPr>
            <a:endParaRPr lang="pl-PL"/>
          </a:p>
        </p:txBody>
      </p:sp>
      <p:sp>
        <p:nvSpPr>
          <p:cNvPr id="3" name="Symbol zastępczy daty 2"/>
          <p:cNvSpPr>
            <a:spLocks noGrp="1"/>
          </p:cNvSpPr>
          <p:nvPr>
            <p:ph type="dt" sz="quarter" idx="1"/>
          </p:nvPr>
        </p:nvSpPr>
        <p:spPr>
          <a:xfrm>
            <a:off x="4023092" y="0"/>
            <a:ext cx="3077739" cy="511651"/>
          </a:xfrm>
          <a:prstGeom prst="rect">
            <a:avLst/>
          </a:prstGeom>
        </p:spPr>
        <p:txBody>
          <a:bodyPr vert="horz" lIns="99057" tIns="49528" rIns="99057" bIns="49528" rtlCol="0"/>
          <a:lstStyle>
            <a:lvl1pPr algn="r">
              <a:defRPr sz="1300">
                <a:latin typeface="Arial" charset="0"/>
              </a:defRPr>
            </a:lvl1pPr>
          </a:lstStyle>
          <a:p>
            <a:pPr>
              <a:defRPr/>
            </a:pPr>
            <a:fld id="{44091DA8-3BF2-4664-949C-EF930A1421A2}" type="datetimeFigureOut">
              <a:rPr lang="pl-PL"/>
              <a:pPr>
                <a:defRPr/>
              </a:pPr>
              <a:t>15.03.2024</a:t>
            </a:fld>
            <a:endParaRPr lang="pl-PL"/>
          </a:p>
        </p:txBody>
      </p:sp>
      <p:sp>
        <p:nvSpPr>
          <p:cNvPr id="4" name="Symbol zastępczy stopki 3"/>
          <p:cNvSpPr>
            <a:spLocks noGrp="1"/>
          </p:cNvSpPr>
          <p:nvPr>
            <p:ph type="ftr" sz="quarter" idx="2"/>
          </p:nvPr>
        </p:nvSpPr>
        <p:spPr>
          <a:xfrm>
            <a:off x="0" y="9719598"/>
            <a:ext cx="3077739" cy="511651"/>
          </a:xfrm>
          <a:prstGeom prst="rect">
            <a:avLst/>
          </a:prstGeom>
        </p:spPr>
        <p:txBody>
          <a:bodyPr vert="horz" lIns="99057" tIns="49528" rIns="99057" bIns="49528" rtlCol="0" anchor="b"/>
          <a:lstStyle>
            <a:lvl1pPr algn="l">
              <a:defRPr sz="1300">
                <a:latin typeface="Arial" charset="0"/>
              </a:defRPr>
            </a:lvl1pPr>
          </a:lstStyle>
          <a:p>
            <a:pPr>
              <a:defRPr/>
            </a:pPr>
            <a:endParaRPr lang="pl-PL"/>
          </a:p>
        </p:txBody>
      </p:sp>
      <p:sp>
        <p:nvSpPr>
          <p:cNvPr id="5" name="Symbol zastępczy numeru slajdu 4"/>
          <p:cNvSpPr>
            <a:spLocks noGrp="1"/>
          </p:cNvSpPr>
          <p:nvPr>
            <p:ph type="sldNum" sz="quarter" idx="3"/>
          </p:nvPr>
        </p:nvSpPr>
        <p:spPr>
          <a:xfrm>
            <a:off x="4023092" y="9719598"/>
            <a:ext cx="3077739" cy="511651"/>
          </a:xfrm>
          <a:prstGeom prst="rect">
            <a:avLst/>
          </a:prstGeom>
        </p:spPr>
        <p:txBody>
          <a:bodyPr vert="horz" lIns="99057" tIns="49528" rIns="99057" bIns="49528" rtlCol="0" anchor="b"/>
          <a:lstStyle>
            <a:lvl1pPr algn="r">
              <a:defRPr sz="1300">
                <a:latin typeface="Arial" charset="0"/>
              </a:defRPr>
            </a:lvl1pPr>
          </a:lstStyle>
          <a:p>
            <a:pPr>
              <a:defRPr/>
            </a:pPr>
            <a:fld id="{7AE4BBF0-146D-4377-9D1B-963FC59D93BB}" type="slidenum">
              <a:rPr lang="pl-PL"/>
              <a:pPr>
                <a:defRPr/>
              </a:pPr>
              <a:t>‹#›</a:t>
            </a:fld>
            <a:endParaRPr lang="pl-PL"/>
          </a:p>
        </p:txBody>
      </p:sp>
    </p:spTree>
    <p:extLst>
      <p:ext uri="{BB962C8B-B14F-4D97-AF65-F5344CB8AC3E}">
        <p14:creationId xmlns:p14="http://schemas.microsoft.com/office/powerpoint/2010/main" val="1285251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atin typeface="Arial" charset="0"/>
              </a:defRPr>
            </a:lvl1pPr>
          </a:lstStyle>
          <a:p>
            <a:pPr>
              <a:defRPr/>
            </a:pPr>
            <a:endParaRPr lang="pl-PL"/>
          </a:p>
        </p:txBody>
      </p:sp>
      <p:sp>
        <p:nvSpPr>
          <p:cNvPr id="3" name="Symbol zastępczy daty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atin typeface="Arial" charset="0"/>
              </a:defRPr>
            </a:lvl1pPr>
          </a:lstStyle>
          <a:p>
            <a:pPr>
              <a:defRPr/>
            </a:pPr>
            <a:fld id="{EEFD4108-6092-46FA-8057-8C1A6B48FF05}" type="datetimeFigureOut">
              <a:rPr lang="pl-PL"/>
              <a:pPr>
                <a:defRPr/>
              </a:pPr>
              <a:t>15.03.2024</a:t>
            </a:fld>
            <a:endParaRPr lang="pl-PL"/>
          </a:p>
        </p:txBody>
      </p:sp>
      <p:sp>
        <p:nvSpPr>
          <p:cNvPr id="4" name="Symbol zastępczy obrazu slajdu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pPr lvl="0"/>
            <a:endParaRPr lang="pl-PL" noProof="0"/>
          </a:p>
        </p:txBody>
      </p:sp>
      <p:sp>
        <p:nvSpPr>
          <p:cNvPr id="5" name="Symbol zastępczy notatek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atin typeface="Arial" charset="0"/>
              </a:defRPr>
            </a:lvl1pPr>
          </a:lstStyle>
          <a:p>
            <a:pPr>
              <a:defRPr/>
            </a:pPr>
            <a:endParaRPr lang="pl-PL"/>
          </a:p>
        </p:txBody>
      </p:sp>
      <p:sp>
        <p:nvSpPr>
          <p:cNvPr id="7" name="Symbol zastępczy numeru slajdu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atin typeface="Arial" charset="0"/>
              </a:defRPr>
            </a:lvl1pPr>
          </a:lstStyle>
          <a:p>
            <a:pPr>
              <a:defRPr/>
            </a:pPr>
            <a:fld id="{F20DF1B3-DEB4-4EAB-9429-B5DB65943CFA}" type="slidenum">
              <a:rPr lang="pl-PL"/>
              <a:pPr>
                <a:defRPr/>
              </a:pPr>
              <a:t>‹#›</a:t>
            </a:fld>
            <a:endParaRPr lang="pl-PL"/>
          </a:p>
        </p:txBody>
      </p:sp>
    </p:spTree>
    <p:extLst>
      <p:ext uri="{BB962C8B-B14F-4D97-AF65-F5344CB8AC3E}">
        <p14:creationId xmlns:p14="http://schemas.microsoft.com/office/powerpoint/2010/main" val="1165991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30" name="Symbol zastępczy daty 29"/>
          <p:cNvSpPr>
            <a:spLocks noGrp="1"/>
          </p:cNvSpPr>
          <p:nvPr>
            <p:ph type="dt" sz="half" idx="10"/>
          </p:nvPr>
        </p:nvSpPr>
        <p:spPr/>
        <p:txBody>
          <a:bodyPr/>
          <a:lstStyle/>
          <a:p>
            <a:pPr>
              <a:defRPr/>
            </a:pPr>
            <a:fld id="{F040E530-BE36-407B-8C18-EDC164A82FC1}" type="datetimeFigureOut">
              <a:rPr lang="pl-PL" smtClean="0"/>
              <a:pPr>
                <a:defRPr/>
              </a:pPr>
              <a:t>15.03.2024</a:t>
            </a:fld>
            <a:endParaRPr lang="pl-PL"/>
          </a:p>
        </p:txBody>
      </p:sp>
      <p:sp>
        <p:nvSpPr>
          <p:cNvPr id="19" name="Symbol zastępczy stopki 18"/>
          <p:cNvSpPr>
            <a:spLocks noGrp="1"/>
          </p:cNvSpPr>
          <p:nvPr>
            <p:ph type="ftr" sz="quarter" idx="11"/>
          </p:nvPr>
        </p:nvSpPr>
        <p:spPr/>
        <p:txBody>
          <a:bodyPr/>
          <a:lstStyle/>
          <a:p>
            <a:pPr>
              <a:defRPr/>
            </a:pPr>
            <a:endParaRPr lang="pl-PL"/>
          </a:p>
        </p:txBody>
      </p:sp>
      <p:sp>
        <p:nvSpPr>
          <p:cNvPr id="27" name="Symbol zastępczy numeru slajdu 26"/>
          <p:cNvSpPr>
            <a:spLocks noGrp="1"/>
          </p:cNvSpPr>
          <p:nvPr>
            <p:ph type="sldNum" sz="quarter" idx="12"/>
          </p:nvPr>
        </p:nvSpPr>
        <p:spPr/>
        <p:txBody>
          <a:bodyPr/>
          <a:lstStyle/>
          <a:p>
            <a:pPr>
              <a:defRPr/>
            </a:pPr>
            <a:fld id="{77C5FF3C-C347-43CD-B942-B346BD368BF7}" type="slidenum">
              <a:rPr lang="pl-PL" smtClean="0"/>
              <a:pPr>
                <a:defRPr/>
              </a:pPr>
              <a:t>‹#›</a:t>
            </a:fld>
            <a:endParaRPr lang="pl-PL"/>
          </a:p>
        </p:txBody>
      </p:sp>
    </p:spTree>
  </p:cSld>
  <p:clrMapOvr>
    <a:overrideClrMapping bg1="dk1" tx1="lt1" bg2="dk2" tx2="lt2" accent1="accent1" accent2="accent2" accent3="accent3" accent4="accent4" accent5="accent5" accent6="accent6" hlink="hlink" folHlink="folHlink"/>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pPr>
              <a:defRPr/>
            </a:pPr>
            <a:fld id="{7812676F-D2D0-4ED0-9502-433E301925EA}" type="datetimeFigureOut">
              <a:rPr lang="pl-PL" smtClean="0"/>
              <a:pPr>
                <a:defRPr/>
              </a:pPr>
              <a:t>15.03.2024</a:t>
            </a:fld>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08F897F9-BBC3-4772-86DF-C2E4971BB5A7}" type="slidenum">
              <a:rPr lang="pl-PL" smtClean="0"/>
              <a:pPr>
                <a:defRPr/>
              </a:pPr>
              <a:t>‹#›</a:t>
            </a:fld>
            <a:endParaRPr lang="pl-PL"/>
          </a:p>
        </p:txBody>
      </p:sp>
    </p:spTree>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pPr>
              <a:defRPr/>
            </a:pPr>
            <a:fld id="{8983DE1A-A23B-4765-86A2-AB451DDF7721}" type="datetimeFigureOut">
              <a:rPr lang="pl-PL" smtClean="0"/>
              <a:pPr>
                <a:defRPr/>
              </a:pPr>
              <a:t>15.03.2024</a:t>
            </a:fld>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7A838FAC-F378-46D4-9C73-0C802320D103}" type="slidenum">
              <a:rPr lang="pl-PL" smtClean="0"/>
              <a:pPr>
                <a:defRPr/>
              </a:pPr>
              <a:t>‹#›</a:t>
            </a:fld>
            <a:endParaRPr lang="pl-PL"/>
          </a:p>
        </p:txBody>
      </p:sp>
    </p:spTree>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pPr>
              <a:defRPr/>
            </a:pPr>
            <a:fld id="{D4E18B2F-D7CB-4C83-A450-F48D1F95A3D8}" type="datetimeFigureOut">
              <a:rPr lang="pl-PL" smtClean="0"/>
              <a:pPr>
                <a:defRPr/>
              </a:pPr>
              <a:t>15.03.2024</a:t>
            </a:fld>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C0AE3343-FE2A-436D-8002-510CE1F6FD71}" type="slidenum">
              <a:rPr lang="pl-PL" smtClean="0"/>
              <a:pPr>
                <a:defRPr/>
              </a:pPr>
              <a:t>‹#›</a:t>
            </a:fld>
            <a:endParaRPr lang="pl-PL"/>
          </a:p>
        </p:txBody>
      </p:sp>
      <p:sp>
        <p:nvSpPr>
          <p:cNvPr id="7" name="Prostokąt 6"/>
          <p:cNvSpPr/>
          <p:nvPr userDrawn="1"/>
        </p:nvSpPr>
        <p:spPr>
          <a:xfrm>
            <a:off x="0" y="0"/>
            <a:ext cx="9144000" cy="1484313"/>
          </a:xfrm>
          <a:prstGeom prst="rect">
            <a:avLst/>
          </a:prstGeom>
          <a:solidFill>
            <a:srgbClr val="EBEB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pPr>
              <a:defRPr/>
            </a:pPr>
            <a:fld id="{68BC8BE4-F421-419F-9E6C-7B56707EFE29}" type="datetimeFigureOut">
              <a:rPr lang="pl-PL" smtClean="0"/>
              <a:pPr>
                <a:defRPr/>
              </a:pPr>
              <a:t>15.03.2024</a:t>
            </a:fld>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7C8F9818-CAFB-4A00-A556-2407703E420A}" type="slidenum">
              <a:rPr lang="pl-PL" smtClean="0"/>
              <a:pPr>
                <a:defRPr/>
              </a:pPr>
              <a:t>‹#›</a:t>
            </a:fld>
            <a:endParaRPr lang="pl-PL"/>
          </a:p>
        </p:txBody>
      </p:sp>
    </p:spTree>
  </p:cSld>
  <p:clrMapOvr>
    <a:overrideClrMapping bg1="dk1" tx1="lt1" bg2="dk2" tx2="lt2" accent1="accent1" accent2="accent2" accent3="accent3" accent4="accent4" accent5="accent5" accent6="accent6" hlink="hlink" folHlink="folHlink"/>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pPr>
              <a:defRPr/>
            </a:pPr>
            <a:fld id="{83B34DE7-0282-419B-805A-886D153BEFCE}" type="datetimeFigureOut">
              <a:rPr lang="pl-PL" smtClean="0"/>
              <a:pPr>
                <a:defRPr/>
              </a:pPr>
              <a:t>15.03.2024</a:t>
            </a:fld>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FE0C50E7-CBA6-4BFA-AC41-5AA4D67A069E}" type="slidenum">
              <a:rPr lang="pl-PL" smtClean="0"/>
              <a:pPr>
                <a:defRPr/>
              </a:pPr>
              <a:t>‹#›</a:t>
            </a:fld>
            <a:endParaRPr lang="pl-PL"/>
          </a:p>
        </p:txBody>
      </p:sp>
    </p:spTree>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pPr>
              <a:defRPr/>
            </a:pPr>
            <a:fld id="{8F216FA4-613F-425A-9434-881F2AFF17BD}" type="datetimeFigureOut">
              <a:rPr lang="pl-PL" smtClean="0"/>
              <a:pPr>
                <a:defRPr/>
              </a:pPr>
              <a:t>15.03.2024</a:t>
            </a:fld>
            <a:endParaRPr lang="pl-PL"/>
          </a:p>
        </p:txBody>
      </p:sp>
      <p:sp>
        <p:nvSpPr>
          <p:cNvPr id="8" name="Symbol zastępczy stopki 7"/>
          <p:cNvSpPr>
            <a:spLocks noGrp="1"/>
          </p:cNvSpPr>
          <p:nvPr>
            <p:ph type="ftr" sz="quarter" idx="11"/>
          </p:nvPr>
        </p:nvSpPr>
        <p:spPr/>
        <p:txBody>
          <a:bodyPr/>
          <a:lstStyle/>
          <a:p>
            <a:pPr>
              <a:defRPr/>
            </a:pPr>
            <a:endParaRPr lang="pl-PL"/>
          </a:p>
        </p:txBody>
      </p:sp>
      <p:sp>
        <p:nvSpPr>
          <p:cNvPr id="9" name="Symbol zastępczy numeru slajdu 8"/>
          <p:cNvSpPr>
            <a:spLocks noGrp="1"/>
          </p:cNvSpPr>
          <p:nvPr>
            <p:ph type="sldNum" sz="quarter" idx="12"/>
          </p:nvPr>
        </p:nvSpPr>
        <p:spPr/>
        <p:txBody>
          <a:bodyPr/>
          <a:lstStyle/>
          <a:p>
            <a:pPr>
              <a:defRPr/>
            </a:pPr>
            <a:fld id="{D053B77B-E46D-4799-9B92-4E83F5BA2BEE}" type="slidenum">
              <a:rPr lang="pl-PL" smtClean="0"/>
              <a:pPr>
                <a:defRPr/>
              </a:pPr>
              <a:t>‹#›</a:t>
            </a:fld>
            <a:endParaRPr lang="pl-PL"/>
          </a:p>
        </p:txBody>
      </p:sp>
    </p:spTree>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a:t>Kliknij, aby edytować styl</a:t>
            </a:r>
            <a:endParaRPr kumimoji="0" lang="en-US"/>
          </a:p>
        </p:txBody>
      </p:sp>
      <p:sp>
        <p:nvSpPr>
          <p:cNvPr id="7" name="Symbol zastępczy daty 6"/>
          <p:cNvSpPr>
            <a:spLocks noGrp="1"/>
          </p:cNvSpPr>
          <p:nvPr>
            <p:ph type="dt" sz="half" idx="10"/>
          </p:nvPr>
        </p:nvSpPr>
        <p:spPr/>
        <p:txBody>
          <a:bodyPr/>
          <a:lstStyle/>
          <a:p>
            <a:pPr>
              <a:defRPr/>
            </a:pPr>
            <a:fld id="{B1B64EA0-87BD-4D06-993A-E747E04ED17F}" type="datetimeFigureOut">
              <a:rPr lang="pl-PL" smtClean="0"/>
              <a:pPr>
                <a:defRPr/>
              </a:pPr>
              <a:t>15.03.2024</a:t>
            </a:fld>
            <a:endParaRPr lang="pl-PL"/>
          </a:p>
        </p:txBody>
      </p:sp>
      <p:sp>
        <p:nvSpPr>
          <p:cNvPr id="8" name="Symbol zastępczy numeru slajdu 7"/>
          <p:cNvSpPr>
            <a:spLocks noGrp="1"/>
          </p:cNvSpPr>
          <p:nvPr>
            <p:ph type="sldNum" sz="quarter" idx="11"/>
          </p:nvPr>
        </p:nvSpPr>
        <p:spPr/>
        <p:txBody>
          <a:bodyPr/>
          <a:lstStyle/>
          <a:p>
            <a:pPr>
              <a:defRPr/>
            </a:pPr>
            <a:fld id="{AAFDE185-0608-4C31-99FD-90C3382B06AB}" type="slidenum">
              <a:rPr lang="pl-PL" smtClean="0"/>
              <a:pPr>
                <a:defRPr/>
              </a:pPr>
              <a:t>‹#›</a:t>
            </a:fld>
            <a:endParaRPr lang="pl-PL"/>
          </a:p>
        </p:txBody>
      </p:sp>
      <p:sp>
        <p:nvSpPr>
          <p:cNvPr id="9" name="Symbol zastępczy stopki 8"/>
          <p:cNvSpPr>
            <a:spLocks noGrp="1"/>
          </p:cNvSpPr>
          <p:nvPr>
            <p:ph type="ftr" sz="quarter" idx="12"/>
          </p:nvPr>
        </p:nvSpPr>
        <p:spPr/>
        <p:txBody>
          <a:bodyPr/>
          <a:lstStyle/>
          <a:p>
            <a:pPr>
              <a:defRPr/>
            </a:pPr>
            <a:endParaRPr lang="pl-PL"/>
          </a:p>
        </p:txBody>
      </p:sp>
    </p:spTree>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a:defRPr/>
            </a:pPr>
            <a:fld id="{828CCC77-0AF9-4DAA-9BE8-E93FA80DA293}" type="datetimeFigureOut">
              <a:rPr lang="pl-PL" smtClean="0"/>
              <a:pPr>
                <a:defRPr/>
              </a:pPr>
              <a:t>15.03.2024</a:t>
            </a:fld>
            <a:endParaRPr lang="pl-PL"/>
          </a:p>
        </p:txBody>
      </p:sp>
      <p:sp>
        <p:nvSpPr>
          <p:cNvPr id="3" name="Symbol zastępczy stopki 2"/>
          <p:cNvSpPr>
            <a:spLocks noGrp="1"/>
          </p:cNvSpPr>
          <p:nvPr>
            <p:ph type="ftr" sz="quarter" idx="11"/>
          </p:nvPr>
        </p:nvSpPr>
        <p:spPr/>
        <p:txBody>
          <a:bodyPr/>
          <a:lstStyle/>
          <a:p>
            <a:pPr>
              <a:defRPr/>
            </a:pPr>
            <a:endParaRPr lang="pl-PL"/>
          </a:p>
        </p:txBody>
      </p:sp>
      <p:sp>
        <p:nvSpPr>
          <p:cNvPr id="4" name="Symbol zastępczy numeru slajdu 3"/>
          <p:cNvSpPr>
            <a:spLocks noGrp="1"/>
          </p:cNvSpPr>
          <p:nvPr>
            <p:ph type="sldNum" sz="quarter" idx="12"/>
          </p:nvPr>
        </p:nvSpPr>
        <p:spPr/>
        <p:txBody>
          <a:bodyPr/>
          <a:lstStyle/>
          <a:p>
            <a:pPr>
              <a:defRPr/>
            </a:pPr>
            <a:fld id="{33D6A6E3-B3DD-48DF-8044-0B12FD320272}" type="slidenum">
              <a:rPr lang="pl-PL" smtClean="0"/>
              <a:pPr>
                <a:defRPr/>
              </a:pPr>
              <a:t>‹#›</a:t>
            </a:fld>
            <a:endParaRPr lang="pl-PL"/>
          </a:p>
        </p:txBody>
      </p:sp>
    </p:spTree>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pPr>
              <a:defRPr/>
            </a:pPr>
            <a:fld id="{C941177F-81C5-4611-8AAB-5D88876EE2C4}" type="datetimeFigureOut">
              <a:rPr lang="pl-PL" smtClean="0"/>
              <a:pPr>
                <a:defRPr/>
              </a:pPr>
              <a:t>15.03.2024</a:t>
            </a:fld>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pPr>
              <a:defRPr/>
            </a:pPr>
            <a:fld id="{2E9AA7B7-F69B-4E70-969F-13FC2104F6CB}" type="slidenum">
              <a:rPr lang="pl-PL" smtClean="0"/>
              <a:pPr>
                <a:defRPr/>
              </a:pPr>
              <a:t>‹#›</a:t>
            </a:fld>
            <a:endParaRPr lang="pl-PL"/>
          </a:p>
        </p:txBody>
      </p:sp>
    </p:spTree>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pPr>
              <a:defRPr/>
            </a:pPr>
            <a:fld id="{5A8B0C1B-8BCC-4785-9BD7-349A284F0702}" type="datetimeFigureOut">
              <a:rPr lang="pl-PL" smtClean="0"/>
              <a:pPr>
                <a:defRPr/>
              </a:pPr>
              <a:t>15.03.2024</a:t>
            </a:fld>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AFAEB998-2A32-4CE3-A876-5F45A2829140}" type="slidenum">
              <a:rPr lang="pl-PL" smtClean="0"/>
              <a:pPr>
                <a:defRPr/>
              </a:pPr>
              <a:t>‹#›</a:t>
            </a:fld>
            <a:endParaRPr lang="pl-PL"/>
          </a:p>
        </p:txBody>
      </p:sp>
    </p:spTree>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B5C179DE-0BE2-4C7D-92C9-399BC85493EE}" type="datetimeFigureOut">
              <a:rPr lang="pl-PL" smtClean="0"/>
              <a:pPr>
                <a:defRPr/>
              </a:pPr>
              <a:t>15.03.2024</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5724CE46-E776-47AC-93DC-252A8EEFFA5E}" type="slidenum">
              <a:rPr lang="pl-PL" smtClean="0"/>
              <a:pPr>
                <a:defRPr/>
              </a:pPr>
              <a:t>‹#›</a:t>
            </a:fld>
            <a:endParaRPr lang="pl-PL"/>
          </a:p>
        </p:txBody>
      </p:sp>
    </p:spTree>
  </p:cSld>
  <p:clrMap bg1="dk1" tx1="lt1" bg2="dk2" tx2="lt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ransition spd="slow">
    <p:push dir="d"/>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Obraz 8" descr="logo.JPG"/>
          <p:cNvPicPr>
            <a:picLocks noChangeAspect="1"/>
          </p:cNvPicPr>
          <p:nvPr/>
        </p:nvPicPr>
        <p:blipFill>
          <a:blip r:embed="rId2" cstate="print"/>
          <a:srcRect/>
          <a:stretch>
            <a:fillRect/>
          </a:stretch>
        </p:blipFill>
        <p:spPr bwMode="auto">
          <a:xfrm>
            <a:off x="611560" y="116632"/>
            <a:ext cx="795338" cy="1270000"/>
          </a:xfrm>
          <a:prstGeom prst="rect">
            <a:avLst/>
          </a:prstGeom>
          <a:noFill/>
          <a:ln w="9525">
            <a:noFill/>
            <a:miter lim="800000"/>
            <a:headEnd/>
            <a:tailEnd/>
          </a:ln>
        </p:spPr>
      </p:pic>
      <p:sp>
        <p:nvSpPr>
          <p:cNvPr id="6" name="Tytuł 1"/>
          <p:cNvSpPr txBox="1">
            <a:spLocks/>
          </p:cNvSpPr>
          <p:nvPr/>
        </p:nvSpPr>
        <p:spPr bwMode="auto">
          <a:xfrm>
            <a:off x="539552" y="234888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4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itchFamily="34" charset="0"/>
                <a:ea typeface="+mj-ea"/>
                <a:cs typeface="+mj-cs"/>
              </a:rPr>
              <a:t>ZAWODY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4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itchFamily="34" charset="0"/>
                <a:ea typeface="+mj-ea"/>
                <a:cs typeface="+mj-cs"/>
              </a:rPr>
              <a:t>PRZYSZŁOŚCI</a:t>
            </a:r>
          </a:p>
        </p:txBody>
      </p:sp>
      <p:sp>
        <p:nvSpPr>
          <p:cNvPr id="7" name="Podtytuł 2"/>
          <p:cNvSpPr txBox="1">
            <a:spLocks/>
          </p:cNvSpPr>
          <p:nvPr/>
        </p:nvSpPr>
        <p:spPr bwMode="auto">
          <a:xfrm>
            <a:off x="1403648" y="116632"/>
            <a:ext cx="756084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ts val="3200"/>
              </a:lnSpc>
              <a:spcBef>
                <a:spcPct val="20000"/>
              </a:spcBef>
              <a:spcAft>
                <a:spcPct val="0"/>
              </a:spcAft>
              <a:buClrTx/>
              <a:buSzTx/>
              <a:tabLst/>
              <a:defRPr/>
            </a:pP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   Centrum Kształcenia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Zawodowego i Ustawicznego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w Poznaniu</a:t>
            </a:r>
          </a:p>
        </p:txBody>
      </p:sp>
      <p:sp>
        <p:nvSpPr>
          <p:cNvPr id="9" name="pole tekstowe 8"/>
          <p:cNvSpPr txBox="1"/>
          <p:nvPr/>
        </p:nvSpPr>
        <p:spPr>
          <a:xfrm>
            <a:off x="323528" y="4149080"/>
            <a:ext cx="8252131" cy="1200329"/>
          </a:xfrm>
          <a:prstGeom prst="rect">
            <a:avLst/>
          </a:prstGeom>
          <a:noFill/>
        </p:spPr>
        <p:txBody>
          <a:bodyPr wrap="none" rtlCol="0">
            <a:spAutoFit/>
          </a:bodyPr>
          <a:lstStyle/>
          <a:p>
            <a:pPr algn="ctr">
              <a:lnSpc>
                <a:spcPct val="150000"/>
              </a:lnSpc>
            </a:pPr>
            <a:r>
              <a:rPr lang="pl-PL" sz="2400" dirty="0">
                <a:solidFill>
                  <a:schemeClr val="accent2"/>
                </a:solidFill>
                <a:effectLst>
                  <a:outerShdw blurRad="38100" dist="38100" dir="2700000" algn="tl">
                    <a:srgbClr val="000000">
                      <a:alpha val="43137"/>
                    </a:srgbClr>
                  </a:outerShdw>
                </a:effectLst>
                <a:latin typeface="Arial Black" pitchFamily="34" charset="0"/>
              </a:rPr>
              <a:t>  TECHNIKUM ELEKTRONICZNO-MECHANICZNE</a:t>
            </a:r>
          </a:p>
          <a:p>
            <a:pPr algn="ctr">
              <a:lnSpc>
                <a:spcPct val="150000"/>
              </a:lnSpc>
            </a:pPr>
            <a:r>
              <a:rPr lang="pl-PL" sz="2400" dirty="0">
                <a:solidFill>
                  <a:schemeClr val="accent2"/>
                </a:solidFill>
                <a:effectLst>
                  <a:outerShdw blurRad="38100" dist="38100" dir="2700000" algn="tl">
                    <a:srgbClr val="000000">
                      <a:alpha val="43137"/>
                    </a:srgbClr>
                  </a:outerShdw>
                </a:effectLst>
                <a:latin typeface="Arial Black" pitchFamily="34" charset="0"/>
              </a:rPr>
              <a:t>  BRANŻOWA SZKOŁA I. STOPNIA</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2000"/>
                                        <p:tgtEl>
                                          <p:spTgt spid="6"/>
                                        </p:tgtEl>
                                      </p:cBhvr>
                                    </p:animEffect>
                                  </p:childTnLst>
                                </p:cTn>
                              </p:par>
                            </p:childTnLst>
                          </p:cTn>
                        </p:par>
                        <p:par>
                          <p:cTn id="12" fill="hold">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3688" y="188640"/>
            <a:ext cx="8172450" cy="926976"/>
          </a:xfrm>
        </p:spPr>
        <p:txBody>
          <a:bodyPr>
            <a:normAutofit fontScale="90000"/>
          </a:bodyPr>
          <a:lstStyle/>
          <a:p>
            <a:pPr>
              <a:defRPr/>
            </a:pPr>
            <a:br>
              <a:rPr lang="pl-PL" sz="2800" dirty="0">
                <a:latin typeface="Arial Black" pitchFamily="34" charset="0"/>
                <a:cs typeface="Arial" pitchFamily="34" charset="0"/>
              </a:rPr>
            </a:br>
            <a:r>
              <a:rPr lang="pl-PL" sz="40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TECHNIK SPAWALNICTWA</a:t>
            </a:r>
            <a:endParaRPr lang="pl-PL" sz="28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0" name="Symbol zastępczy zawartości 9"/>
          <p:cNvSpPr>
            <a:spLocks noGrp="1"/>
          </p:cNvSpPr>
          <p:nvPr>
            <p:ph idx="1"/>
          </p:nvPr>
        </p:nvSpPr>
        <p:spPr>
          <a:xfrm>
            <a:off x="169168" y="1124744"/>
            <a:ext cx="8507288" cy="3384376"/>
          </a:xfrm>
        </p:spPr>
        <p:txBody>
          <a:bodyPr>
            <a:normAutofit/>
          </a:bodyPr>
          <a:lstStyle/>
          <a:p>
            <a:pPr>
              <a:lnSpc>
                <a:spcPts val="3000"/>
              </a:lnSpc>
              <a:buNone/>
            </a:pPr>
            <a:r>
              <a:rPr lang="pl-PL" sz="1200" dirty="0">
                <a:effectLst>
                  <a:outerShdw blurRad="38100" dist="38100" dir="2700000" algn="tl">
                    <a:srgbClr val="000000">
                      <a:alpha val="43137"/>
                    </a:srgbClr>
                  </a:outerShdw>
                </a:effectLst>
                <a:latin typeface="Arial" pitchFamily="34" charset="0"/>
                <a:cs typeface="Arial" pitchFamily="34" charset="0"/>
              </a:rPr>
              <a:t> </a:t>
            </a:r>
            <a:br>
              <a:rPr lang="pl-PL" sz="1200" dirty="0">
                <a:effectLst>
                  <a:outerShdw blurRad="38100" dist="38100" dir="2700000" algn="tl">
                    <a:srgbClr val="000000">
                      <a:alpha val="43137"/>
                    </a:srgbClr>
                  </a:outerShdw>
                </a:effectLst>
                <a:latin typeface="Arial" pitchFamily="34" charset="0"/>
                <a:cs typeface="Arial" pitchFamily="34" charset="0"/>
              </a:rPr>
            </a:br>
            <a:r>
              <a:rPr lang="pl-PL" sz="1800" b="1" dirty="0"/>
              <a:t>Spawalnictwo jest innowacyjną propozycją kształcenia, która pozwoli przyszłym absolwentom na poznanie zaawansowanych technik, związanych  z szeroko rozumianym spawaniem oraz zrozumienie zagadnień  w obrębie wytrzymałości materiałów.</a:t>
            </a:r>
          </a:p>
          <a:p>
            <a:pPr>
              <a:lnSpc>
                <a:spcPts val="3000"/>
              </a:lnSpc>
              <a:buNone/>
            </a:pPr>
            <a:r>
              <a:rPr lang="pl-PL" sz="1800" b="1" dirty="0"/>
              <a:t>      TECHNIK SPAWALNICTWA - to wysokiej klasy specjalista poszukiwany na rynku pracy, przygotowany do wykonywania połączeń spawanych różnymi metodami.</a:t>
            </a:r>
            <a:endParaRPr lang="pl-PL" sz="1800" b="1" dirty="0">
              <a:effectLst>
                <a:outerShdw blurRad="38100" dist="38100" dir="2700000" algn="tl">
                  <a:srgbClr val="000000">
                    <a:alpha val="43137"/>
                  </a:srgbClr>
                </a:outerShdw>
              </a:effectLst>
              <a:latin typeface="Arial" pitchFamily="34" charset="0"/>
              <a:cs typeface="Arial" pitchFamily="34" charset="0"/>
            </a:endParaRPr>
          </a:p>
        </p:txBody>
      </p:sp>
      <p:pic>
        <p:nvPicPr>
          <p:cNvPr id="7172" name="Obraz 8" descr="logo.JPG"/>
          <p:cNvPicPr>
            <a:picLocks noChangeAspect="1"/>
          </p:cNvPicPr>
          <p:nvPr/>
        </p:nvPicPr>
        <p:blipFill>
          <a:blip r:embed="rId2" cstate="print"/>
          <a:srcRect/>
          <a:stretch>
            <a:fillRect/>
          </a:stretch>
        </p:blipFill>
        <p:spPr bwMode="auto">
          <a:xfrm>
            <a:off x="611560" y="188640"/>
            <a:ext cx="721521" cy="1152128"/>
          </a:xfrm>
          <a:prstGeom prst="rect">
            <a:avLst/>
          </a:prstGeom>
          <a:noFill/>
          <a:ln w="9525">
            <a:noFill/>
            <a:miter lim="800000"/>
            <a:headEnd/>
            <a:tailEnd/>
          </a:ln>
        </p:spPr>
      </p:pic>
      <p:pic>
        <p:nvPicPr>
          <p:cNvPr id="7" name="Obraz 6" descr="6.jpg"/>
          <p:cNvPicPr>
            <a:picLocks noChangeAspect="1"/>
          </p:cNvPicPr>
          <p:nvPr/>
        </p:nvPicPr>
        <p:blipFill>
          <a:blip r:embed="rId3" cstate="print"/>
          <a:stretch>
            <a:fillRect/>
          </a:stretch>
        </p:blipFill>
        <p:spPr>
          <a:xfrm>
            <a:off x="683568" y="4509120"/>
            <a:ext cx="3240359" cy="2016223"/>
          </a:xfrm>
          <a:prstGeom prst="rect">
            <a:avLst/>
          </a:prstGeom>
          <a:ln>
            <a:noFill/>
          </a:ln>
          <a:effectLst>
            <a:outerShdw blurRad="292100" dist="139700" dir="2700000" algn="tl" rotWithShape="0">
              <a:srgbClr val="333333">
                <a:alpha val="65000"/>
              </a:srgbClr>
            </a:outerShdw>
          </a:effectLst>
        </p:spPr>
      </p:pic>
      <p:sp>
        <p:nvSpPr>
          <p:cNvPr id="9" name="pole tekstowe 8"/>
          <p:cNvSpPr txBox="1"/>
          <p:nvPr/>
        </p:nvSpPr>
        <p:spPr>
          <a:xfrm>
            <a:off x="4283968" y="4365922"/>
            <a:ext cx="3993401" cy="3167534"/>
          </a:xfrm>
          <a:prstGeom prst="rect">
            <a:avLst/>
          </a:prstGeom>
          <a:noFill/>
        </p:spPr>
        <p:txBody>
          <a:bodyPr wrap="square" rtlCol="0">
            <a:spAutoFit/>
          </a:bodyPr>
          <a:lstStyle/>
          <a:p>
            <a:pPr indent="182563">
              <a:lnSpc>
                <a:spcPts val="2500"/>
              </a:lnSpc>
              <a:buFont typeface="Arial" pitchFamily="34" charset="0"/>
              <a:buChar char="•"/>
            </a:pPr>
            <a:r>
              <a:rPr lang="pl-PL" b="1" dirty="0"/>
              <a:t>Nauczane języki:</a:t>
            </a:r>
          </a:p>
          <a:p>
            <a:pPr indent="182563">
              <a:lnSpc>
                <a:spcPts val="2500"/>
              </a:lnSpc>
            </a:pPr>
            <a:r>
              <a:rPr lang="pl-PL" b="1" dirty="0">
                <a:solidFill>
                  <a:srgbClr val="FF0000"/>
                </a:solidFill>
              </a:rPr>
              <a:t>	angielski, niemiecki</a:t>
            </a:r>
          </a:p>
          <a:p>
            <a:pPr indent="182563">
              <a:lnSpc>
                <a:spcPts val="2500"/>
              </a:lnSpc>
              <a:buFont typeface="Arial" pitchFamily="34" charset="0"/>
              <a:buChar char="•"/>
            </a:pPr>
            <a:r>
              <a:rPr lang="pl-PL" b="1" dirty="0"/>
              <a:t>Przedmioty rozszerzone:</a:t>
            </a:r>
          </a:p>
          <a:p>
            <a:pPr indent="182563">
              <a:lnSpc>
                <a:spcPts val="2500"/>
              </a:lnSpc>
            </a:pPr>
            <a:r>
              <a:rPr lang="pl-PL" b="1" dirty="0">
                <a:solidFill>
                  <a:srgbClr val="FF0000"/>
                </a:solidFill>
              </a:rPr>
              <a:t>	matematyka, informatyka</a:t>
            </a:r>
          </a:p>
          <a:p>
            <a:pPr indent="182563">
              <a:lnSpc>
                <a:spcPts val="2500"/>
              </a:lnSpc>
              <a:buFont typeface="Arial" pitchFamily="34" charset="0"/>
              <a:buChar char="•"/>
            </a:pPr>
            <a:r>
              <a:rPr lang="pl-PL" b="1" dirty="0"/>
              <a:t>Przedmioty punktowane:</a:t>
            </a:r>
          </a:p>
          <a:p>
            <a:pPr indent="182563">
              <a:lnSpc>
                <a:spcPts val="2500"/>
              </a:lnSpc>
            </a:pPr>
            <a:r>
              <a:rPr lang="pl-PL" b="1" dirty="0"/>
              <a:t>	</a:t>
            </a:r>
            <a:r>
              <a:rPr lang="pl-PL" b="1" dirty="0">
                <a:solidFill>
                  <a:srgbClr val="FF0000"/>
                </a:solidFill>
              </a:rPr>
              <a:t>język polski, informatyka, </a:t>
            </a:r>
          </a:p>
          <a:p>
            <a:pPr indent="182563">
              <a:lnSpc>
                <a:spcPts val="2500"/>
              </a:lnSpc>
            </a:pPr>
            <a:r>
              <a:rPr lang="pl-PL" b="1" dirty="0">
                <a:solidFill>
                  <a:srgbClr val="FF0000"/>
                </a:solidFill>
              </a:rPr>
              <a:t>	matematyka, język obcy</a:t>
            </a:r>
          </a:p>
          <a:p>
            <a:pPr indent="182563"/>
            <a:endParaRPr lang="pl-PL" b="1" dirty="0"/>
          </a:p>
          <a:p>
            <a:pPr indent="182563"/>
            <a:endParaRPr lang="pl-PL" b="1" dirty="0"/>
          </a:p>
          <a:p>
            <a:pPr>
              <a:buFont typeface="Arial" pitchFamily="34" charset="0"/>
              <a:buChar char="•"/>
            </a:pPr>
            <a:endParaRPr lang="pl-PL"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lide(fromBottom)">
                                      <p:cBhvr>
                                        <p:cTn id="11" dur="3000"/>
                                        <p:tgtEl>
                                          <p:spTgt spid="10">
                                            <p:txEl>
                                              <p:pRg st="0" end="0"/>
                                            </p:txEl>
                                          </p:spTgt>
                                        </p:tgtEl>
                                      </p:cBhvr>
                                    </p:animEffect>
                                  </p:childTnLst>
                                </p:cTn>
                              </p:par>
                            </p:childTnLst>
                          </p:cTn>
                        </p:par>
                        <p:par>
                          <p:cTn id="12" fill="hold">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slide(fromBottom)">
                                      <p:cBhvr>
                                        <p:cTn id="15" dur="3000"/>
                                        <p:tgtEl>
                                          <p:spTgt spid="1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91680" y="188640"/>
            <a:ext cx="8172450" cy="1143000"/>
          </a:xfrm>
        </p:spPr>
        <p:txBody>
          <a:bodyPr>
            <a:normAutofit/>
          </a:bodyPr>
          <a:lstStyle/>
          <a:p>
            <a:pPr>
              <a:defRPr/>
            </a:pPr>
            <a:r>
              <a:rPr lang="pl-PL" sz="36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TECHNIK MECHANIK</a:t>
            </a:r>
          </a:p>
        </p:txBody>
      </p:sp>
      <p:sp>
        <p:nvSpPr>
          <p:cNvPr id="10" name="Symbol zastępczy zawartości 9"/>
          <p:cNvSpPr>
            <a:spLocks noGrp="1"/>
          </p:cNvSpPr>
          <p:nvPr>
            <p:ph idx="1"/>
          </p:nvPr>
        </p:nvSpPr>
        <p:spPr>
          <a:xfrm>
            <a:off x="107504" y="1700808"/>
            <a:ext cx="8640960" cy="2664295"/>
          </a:xfrm>
        </p:spPr>
        <p:txBody>
          <a:bodyPr>
            <a:noAutofit/>
          </a:bodyPr>
          <a:lstStyle/>
          <a:p>
            <a:pPr>
              <a:lnSpc>
                <a:spcPts val="3000"/>
              </a:lnSpc>
              <a:buNone/>
            </a:pPr>
            <a:r>
              <a:rPr lang="pl-PL" sz="1600" dirty="0"/>
              <a:t>       </a:t>
            </a:r>
            <a:r>
              <a:rPr lang="pl-PL" sz="1600" b="1" dirty="0"/>
              <a:t>Jeden z najczęściej poszukiwanych zawodów na rynku, dobrze płatna praca, profesjonalne przygotowanie na najnowszym sprzęcie– to atuty tej specjalizacji.</a:t>
            </a:r>
          </a:p>
          <a:p>
            <a:pPr>
              <a:lnSpc>
                <a:spcPts val="3000"/>
              </a:lnSpc>
              <a:buNone/>
            </a:pPr>
            <a:r>
              <a:rPr lang="pl-PL" sz="1600" b="1" dirty="0"/>
              <a:t>      TECHNIK MECHANIK– PROGRAMISTA OBRABIAREK CNC</a:t>
            </a:r>
          </a:p>
          <a:p>
            <a:pPr>
              <a:lnSpc>
                <a:spcPts val="3000"/>
              </a:lnSpc>
              <a:buNone/>
            </a:pPr>
            <a:r>
              <a:rPr lang="pl-PL" sz="1600" b="1" dirty="0"/>
              <a:t>       to wysokiej klasy specjalista z zakresu obsługi i naprawy, a także projektowania</a:t>
            </a:r>
            <a:br>
              <a:rPr lang="pl-PL" sz="1600" b="1" dirty="0"/>
            </a:br>
            <a:r>
              <a:rPr lang="pl-PL" sz="1600" b="1" dirty="0"/>
              <a:t>i konstruowania urządzeń mechanicznych.</a:t>
            </a:r>
          </a:p>
        </p:txBody>
      </p:sp>
      <p:pic>
        <p:nvPicPr>
          <p:cNvPr id="7172" name="Obraz 8" descr="logo.JPG"/>
          <p:cNvPicPr>
            <a:picLocks noChangeAspect="1"/>
          </p:cNvPicPr>
          <p:nvPr/>
        </p:nvPicPr>
        <p:blipFill>
          <a:blip r:embed="rId2" cstate="print"/>
          <a:srcRect/>
          <a:stretch>
            <a:fillRect/>
          </a:stretch>
        </p:blipFill>
        <p:spPr bwMode="auto">
          <a:xfrm>
            <a:off x="395536" y="188640"/>
            <a:ext cx="720080" cy="1149828"/>
          </a:xfrm>
          <a:prstGeom prst="rect">
            <a:avLst/>
          </a:prstGeom>
          <a:noFill/>
          <a:ln w="9525">
            <a:noFill/>
            <a:miter lim="800000"/>
            <a:headEnd/>
            <a:tailEnd/>
          </a:ln>
        </p:spPr>
      </p:pic>
      <p:pic>
        <p:nvPicPr>
          <p:cNvPr id="6" name="Obraz 5" descr="2-16.jpg"/>
          <p:cNvPicPr>
            <a:picLocks noChangeAspect="1"/>
          </p:cNvPicPr>
          <p:nvPr/>
        </p:nvPicPr>
        <p:blipFill>
          <a:blip r:embed="rId3" cstate="print"/>
          <a:srcRect l="4325" t="24801" r="55513" b="38450"/>
          <a:stretch>
            <a:fillRect/>
          </a:stretch>
        </p:blipFill>
        <p:spPr>
          <a:xfrm>
            <a:off x="683568" y="4149080"/>
            <a:ext cx="3456384" cy="2372029"/>
          </a:xfrm>
          <a:prstGeom prst="rect">
            <a:avLst/>
          </a:prstGeom>
          <a:ln>
            <a:noFill/>
          </a:ln>
          <a:effectLst>
            <a:outerShdw blurRad="292100" dist="139700" dir="2700000" algn="tl" rotWithShape="0">
              <a:srgbClr val="333333">
                <a:alpha val="65000"/>
              </a:srgbClr>
            </a:outerShdw>
          </a:effectLst>
        </p:spPr>
      </p:pic>
      <p:sp>
        <p:nvSpPr>
          <p:cNvPr id="25" name="pole tekstowe 24"/>
          <p:cNvSpPr txBox="1"/>
          <p:nvPr/>
        </p:nvSpPr>
        <p:spPr>
          <a:xfrm>
            <a:off x="4644008" y="4221088"/>
            <a:ext cx="3967753" cy="3167534"/>
          </a:xfrm>
          <a:prstGeom prst="rect">
            <a:avLst/>
          </a:prstGeom>
          <a:noFill/>
        </p:spPr>
        <p:txBody>
          <a:bodyPr wrap="square" rtlCol="0">
            <a:spAutoFit/>
          </a:bodyPr>
          <a:lstStyle/>
          <a:p>
            <a:pPr indent="182563">
              <a:lnSpc>
                <a:spcPts val="2500"/>
              </a:lnSpc>
              <a:buFont typeface="Arial" pitchFamily="34" charset="0"/>
              <a:buChar char="•"/>
            </a:pPr>
            <a:r>
              <a:rPr lang="pl-PL" b="1" dirty="0"/>
              <a:t>Nauczane języki:</a:t>
            </a:r>
          </a:p>
          <a:p>
            <a:pPr indent="182563">
              <a:lnSpc>
                <a:spcPts val="2500"/>
              </a:lnSpc>
            </a:pPr>
            <a:r>
              <a:rPr lang="pl-PL" b="1" dirty="0">
                <a:solidFill>
                  <a:srgbClr val="FF0000"/>
                </a:solidFill>
              </a:rPr>
              <a:t>	angielski, hiszpański</a:t>
            </a:r>
          </a:p>
          <a:p>
            <a:pPr indent="182563">
              <a:lnSpc>
                <a:spcPts val="2500"/>
              </a:lnSpc>
              <a:buFont typeface="Arial" pitchFamily="34" charset="0"/>
              <a:buChar char="•"/>
            </a:pPr>
            <a:r>
              <a:rPr lang="pl-PL" b="1" dirty="0"/>
              <a:t>Przedmioty rozszerzone:</a:t>
            </a:r>
          </a:p>
          <a:p>
            <a:pPr indent="182563">
              <a:lnSpc>
                <a:spcPts val="2500"/>
              </a:lnSpc>
            </a:pPr>
            <a:r>
              <a:rPr lang="pl-PL" b="1" dirty="0">
                <a:solidFill>
                  <a:srgbClr val="FF0000"/>
                </a:solidFill>
              </a:rPr>
              <a:t>	matematyka, informatyka</a:t>
            </a:r>
          </a:p>
          <a:p>
            <a:pPr indent="182563">
              <a:lnSpc>
                <a:spcPts val="2500"/>
              </a:lnSpc>
              <a:buFont typeface="Arial" pitchFamily="34" charset="0"/>
              <a:buChar char="•"/>
            </a:pPr>
            <a:r>
              <a:rPr lang="pl-PL" b="1" dirty="0"/>
              <a:t>Przedmioty punktowane:</a:t>
            </a:r>
          </a:p>
          <a:p>
            <a:pPr indent="182563">
              <a:lnSpc>
                <a:spcPts val="2500"/>
              </a:lnSpc>
            </a:pPr>
            <a:r>
              <a:rPr lang="pl-PL" b="1" dirty="0"/>
              <a:t>	</a:t>
            </a:r>
            <a:r>
              <a:rPr lang="pl-PL" b="1" dirty="0">
                <a:solidFill>
                  <a:srgbClr val="FF0000"/>
                </a:solidFill>
              </a:rPr>
              <a:t>język polski, informatyka, </a:t>
            </a:r>
          </a:p>
          <a:p>
            <a:pPr indent="182563">
              <a:lnSpc>
                <a:spcPts val="2500"/>
              </a:lnSpc>
            </a:pPr>
            <a:r>
              <a:rPr lang="pl-PL" b="1" dirty="0">
                <a:solidFill>
                  <a:srgbClr val="FF0000"/>
                </a:solidFill>
              </a:rPr>
              <a:t>	matematyka, język obcy</a:t>
            </a:r>
          </a:p>
          <a:p>
            <a:pPr indent="182563"/>
            <a:endParaRPr lang="pl-PL" b="1" dirty="0"/>
          </a:p>
          <a:p>
            <a:pPr indent="182563"/>
            <a:endParaRPr lang="pl-PL" b="1" dirty="0"/>
          </a:p>
          <a:p>
            <a:pPr>
              <a:buFont typeface="Arial" pitchFamily="34" charset="0"/>
              <a:buChar char="•"/>
            </a:pPr>
            <a:endParaRPr lang="pl-PL"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lide(fromBottom)">
                                      <p:cBhvr>
                                        <p:cTn id="11" dur="2000"/>
                                        <p:tgtEl>
                                          <p:spTgt spid="10">
                                            <p:txEl>
                                              <p:pRg st="0" end="0"/>
                                            </p:txEl>
                                          </p:spTgt>
                                        </p:tgtEl>
                                      </p:cBhvr>
                                    </p:animEffect>
                                  </p:childTnLst>
                                </p:cTn>
                              </p:par>
                            </p:childTnLst>
                          </p:cTn>
                        </p:par>
                        <p:par>
                          <p:cTn id="12" fill="hold">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slide(fromBottom)">
                                      <p:cBhvr>
                                        <p:cTn id="15" dur="1000"/>
                                        <p:tgtEl>
                                          <p:spTgt spid="10">
                                            <p:txEl>
                                              <p:pRg st="1" end="1"/>
                                            </p:txEl>
                                          </p:spTgt>
                                        </p:tgtEl>
                                      </p:cBhvr>
                                    </p:animEffect>
                                  </p:childTnLst>
                                </p:cTn>
                              </p:par>
                            </p:childTnLst>
                          </p:cTn>
                        </p:par>
                        <p:par>
                          <p:cTn id="16" fill="hold">
                            <p:stCondLst>
                              <p:cond delay="4000"/>
                            </p:stCondLst>
                            <p:childTnLst>
                              <p:par>
                                <p:cTn id="17" presetID="12" presetClass="entr" presetSubtype="4"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slide(fromBottom)">
                                      <p:cBhvr>
                                        <p:cTn id="19" dur="1000"/>
                                        <p:tgtEl>
                                          <p:spTgt spid="10">
                                            <p:txEl>
                                              <p:pRg st="2" end="2"/>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260648"/>
            <a:ext cx="8172450" cy="1143000"/>
          </a:xfrm>
        </p:spPr>
        <p:txBody>
          <a:bodyPr>
            <a:normAutofit/>
          </a:bodyPr>
          <a:lstStyle/>
          <a:p>
            <a:pPr>
              <a:defRPr/>
            </a:pPr>
            <a:r>
              <a:rPr lang="pl-PL" sz="28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TECHNIK URZĄDZEŃ I SYSTEMÓW ENERGETYKI ODNAWIALNEJ </a:t>
            </a:r>
          </a:p>
        </p:txBody>
      </p:sp>
      <p:sp>
        <p:nvSpPr>
          <p:cNvPr id="10" name="Symbol zastępczy zawartości 9"/>
          <p:cNvSpPr>
            <a:spLocks noGrp="1"/>
          </p:cNvSpPr>
          <p:nvPr>
            <p:ph idx="1"/>
          </p:nvPr>
        </p:nvSpPr>
        <p:spPr>
          <a:xfrm>
            <a:off x="144016" y="1711349"/>
            <a:ext cx="8532440" cy="1645643"/>
          </a:xfrm>
        </p:spPr>
        <p:txBody>
          <a:bodyPr>
            <a:noAutofit/>
          </a:bodyPr>
          <a:lstStyle/>
          <a:p>
            <a:pPr>
              <a:lnSpc>
                <a:spcPts val="3500"/>
              </a:lnSpc>
              <a:buNone/>
            </a:pPr>
            <a:r>
              <a:rPr lang="pl-PL" sz="2000" dirty="0">
                <a:latin typeface="Arial" pitchFamily="34" charset="0"/>
                <a:cs typeface="Arial" pitchFamily="34" charset="0"/>
              </a:rPr>
              <a:t>     </a:t>
            </a:r>
            <a:r>
              <a:rPr lang="pl-PL" sz="2000" b="1" dirty="0">
                <a:latin typeface="Arial" pitchFamily="34" charset="0"/>
                <a:cs typeface="Arial" pitchFamily="34" charset="0"/>
              </a:rPr>
              <a:t>To najlepszy specjalista z zakresu obsługi i naprawy, </a:t>
            </a:r>
            <a:br>
              <a:rPr lang="pl-PL" sz="2000" b="1" dirty="0">
                <a:latin typeface="Arial" pitchFamily="34" charset="0"/>
                <a:cs typeface="Arial" pitchFamily="34" charset="0"/>
              </a:rPr>
            </a:br>
            <a:r>
              <a:rPr lang="pl-PL" sz="2000" b="1" dirty="0">
                <a:latin typeface="Arial" pitchFamily="34" charset="0"/>
                <a:cs typeface="Arial" pitchFamily="34" charset="0"/>
              </a:rPr>
              <a:t>a także projektowania i konstruowania systemów energetycznych wykorzystujących odnawialne źródła energii (</a:t>
            </a:r>
            <a:r>
              <a:rPr lang="pl-PL" sz="2000" b="1" dirty="0" err="1">
                <a:latin typeface="Arial" pitchFamily="34" charset="0"/>
                <a:cs typeface="Arial" pitchFamily="34" charset="0"/>
              </a:rPr>
              <a:t>fotowoltaika</a:t>
            </a:r>
            <a:r>
              <a:rPr lang="pl-PL" sz="2000" b="1" dirty="0">
                <a:latin typeface="Arial" pitchFamily="34" charset="0"/>
                <a:cs typeface="Arial" pitchFamily="34" charset="0"/>
              </a:rPr>
              <a:t>, pompy ciepła).</a:t>
            </a:r>
          </a:p>
        </p:txBody>
      </p:sp>
      <p:pic>
        <p:nvPicPr>
          <p:cNvPr id="7172" name="Obraz 8" descr="logo.JPG"/>
          <p:cNvPicPr>
            <a:picLocks noChangeAspect="1"/>
          </p:cNvPicPr>
          <p:nvPr/>
        </p:nvPicPr>
        <p:blipFill>
          <a:blip r:embed="rId2" cstate="print"/>
          <a:srcRect/>
          <a:stretch>
            <a:fillRect/>
          </a:stretch>
        </p:blipFill>
        <p:spPr bwMode="auto">
          <a:xfrm>
            <a:off x="467544" y="116632"/>
            <a:ext cx="795338" cy="1270000"/>
          </a:xfrm>
          <a:prstGeom prst="rect">
            <a:avLst/>
          </a:prstGeom>
          <a:noFill/>
          <a:ln w="9525">
            <a:noFill/>
            <a:miter lim="800000"/>
            <a:headEnd/>
            <a:tailEnd/>
          </a:ln>
        </p:spPr>
      </p:pic>
      <p:pic>
        <p:nvPicPr>
          <p:cNvPr id="5" name="Obraz 4" descr="7.jpg"/>
          <p:cNvPicPr>
            <a:picLocks noChangeAspect="1"/>
          </p:cNvPicPr>
          <p:nvPr/>
        </p:nvPicPr>
        <p:blipFill>
          <a:blip r:embed="rId3" cstate="print"/>
          <a:stretch>
            <a:fillRect/>
          </a:stretch>
        </p:blipFill>
        <p:spPr>
          <a:xfrm>
            <a:off x="673828" y="3861048"/>
            <a:ext cx="3826164" cy="2592288"/>
          </a:xfrm>
          <a:prstGeom prst="rect">
            <a:avLst/>
          </a:prstGeom>
          <a:ln>
            <a:noFill/>
          </a:ln>
          <a:effectLst>
            <a:outerShdw blurRad="292100" dist="139700" dir="2700000" algn="tl" rotWithShape="0">
              <a:srgbClr val="333333">
                <a:alpha val="65000"/>
              </a:srgbClr>
            </a:outerShdw>
          </a:effectLst>
        </p:spPr>
      </p:pic>
      <p:pic>
        <p:nvPicPr>
          <p:cNvPr id="6" name="Obraz 5" descr="3-11.jpg"/>
          <p:cNvPicPr>
            <a:picLocks noChangeAspect="1"/>
          </p:cNvPicPr>
          <p:nvPr/>
        </p:nvPicPr>
        <p:blipFill>
          <a:blip r:embed="rId4" cstate="print"/>
          <a:srcRect l="2247" t="26285" r="30330" b="10788"/>
          <a:stretch>
            <a:fillRect/>
          </a:stretch>
        </p:blipFill>
        <p:spPr>
          <a:xfrm>
            <a:off x="9684568" y="2276872"/>
            <a:ext cx="3816424" cy="2952328"/>
          </a:xfrm>
          <a:prstGeom prst="rect">
            <a:avLst/>
          </a:prstGeom>
          <a:ln>
            <a:noFill/>
          </a:ln>
          <a:effectLst>
            <a:outerShdw blurRad="292100" dist="139700" dir="2700000" algn="tl" rotWithShape="0">
              <a:srgbClr val="333333">
                <a:alpha val="65000"/>
              </a:srgbClr>
            </a:outerShdw>
          </a:effectLst>
        </p:spPr>
      </p:pic>
      <p:sp>
        <p:nvSpPr>
          <p:cNvPr id="7" name="pole tekstowe 6"/>
          <p:cNvSpPr txBox="1"/>
          <p:nvPr/>
        </p:nvSpPr>
        <p:spPr>
          <a:xfrm>
            <a:off x="4788024" y="3933874"/>
            <a:ext cx="3839513" cy="3167534"/>
          </a:xfrm>
          <a:prstGeom prst="rect">
            <a:avLst/>
          </a:prstGeom>
          <a:noFill/>
        </p:spPr>
        <p:txBody>
          <a:bodyPr wrap="none" rtlCol="0">
            <a:spAutoFit/>
          </a:bodyPr>
          <a:lstStyle/>
          <a:p>
            <a:pPr indent="182563">
              <a:lnSpc>
                <a:spcPts val="2500"/>
              </a:lnSpc>
              <a:buFont typeface="Arial" pitchFamily="34" charset="0"/>
              <a:buChar char="•"/>
            </a:pPr>
            <a:r>
              <a:rPr lang="pl-PL" b="1" dirty="0"/>
              <a:t>Nauczane języki:</a:t>
            </a:r>
          </a:p>
          <a:p>
            <a:pPr indent="182563">
              <a:lnSpc>
                <a:spcPts val="2500"/>
              </a:lnSpc>
            </a:pPr>
            <a:r>
              <a:rPr lang="pl-PL" b="1" dirty="0">
                <a:solidFill>
                  <a:srgbClr val="FF0000"/>
                </a:solidFill>
              </a:rPr>
              <a:t>	angielski, niemiecki</a:t>
            </a:r>
          </a:p>
          <a:p>
            <a:pPr indent="182563">
              <a:lnSpc>
                <a:spcPts val="2500"/>
              </a:lnSpc>
              <a:buFont typeface="Arial" pitchFamily="34" charset="0"/>
              <a:buChar char="•"/>
            </a:pPr>
            <a:r>
              <a:rPr lang="pl-PL" b="1" dirty="0"/>
              <a:t>Przedmioty rozszerzone:</a:t>
            </a:r>
          </a:p>
          <a:p>
            <a:pPr indent="182563">
              <a:lnSpc>
                <a:spcPts val="2500"/>
              </a:lnSpc>
            </a:pPr>
            <a:r>
              <a:rPr lang="pl-PL" b="1" dirty="0">
                <a:solidFill>
                  <a:srgbClr val="FF0000"/>
                </a:solidFill>
              </a:rPr>
              <a:t>	matematyka, geografia</a:t>
            </a:r>
          </a:p>
          <a:p>
            <a:pPr indent="182563">
              <a:lnSpc>
                <a:spcPts val="2500"/>
              </a:lnSpc>
              <a:buFont typeface="Arial" pitchFamily="34" charset="0"/>
              <a:buChar char="•"/>
            </a:pPr>
            <a:r>
              <a:rPr lang="pl-PL" b="1" dirty="0"/>
              <a:t>Przedmioty punktowane:</a:t>
            </a:r>
          </a:p>
          <a:p>
            <a:pPr indent="182563">
              <a:lnSpc>
                <a:spcPts val="2500"/>
              </a:lnSpc>
            </a:pPr>
            <a:r>
              <a:rPr lang="pl-PL" b="1" dirty="0"/>
              <a:t>	</a:t>
            </a:r>
            <a:r>
              <a:rPr lang="pl-PL" b="1" dirty="0">
                <a:solidFill>
                  <a:srgbClr val="FF0000"/>
                </a:solidFill>
              </a:rPr>
              <a:t>język polski, geografia, </a:t>
            </a:r>
          </a:p>
          <a:p>
            <a:pPr indent="182563">
              <a:lnSpc>
                <a:spcPts val="2500"/>
              </a:lnSpc>
            </a:pPr>
            <a:r>
              <a:rPr lang="pl-PL" b="1" dirty="0">
                <a:solidFill>
                  <a:srgbClr val="FF0000"/>
                </a:solidFill>
              </a:rPr>
              <a:t>	matematyka, język obcy</a:t>
            </a:r>
          </a:p>
          <a:p>
            <a:pPr indent="182563"/>
            <a:endParaRPr lang="pl-PL" b="1" dirty="0"/>
          </a:p>
          <a:p>
            <a:pPr indent="182563"/>
            <a:endParaRPr lang="pl-PL" b="1" dirty="0"/>
          </a:p>
          <a:p>
            <a:pPr>
              <a:buFont typeface="Arial" pitchFamily="34" charset="0"/>
              <a:buChar char="•"/>
            </a:pPr>
            <a:endParaRPr lang="pl-PL"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lide(fromBottom)">
                                      <p:cBhvr>
                                        <p:cTn id="11" dur="3000"/>
                                        <p:tgtEl>
                                          <p:spTgt spid="10">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51720" y="188640"/>
            <a:ext cx="6840760" cy="1143000"/>
          </a:xfrm>
        </p:spPr>
        <p:txBody>
          <a:bodyPr>
            <a:normAutofit/>
          </a:bodyPr>
          <a:lstStyle/>
          <a:p>
            <a:pPr>
              <a:defRPr/>
            </a:pPr>
            <a:r>
              <a:rPr lang="pl-PL" sz="28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TECHNIK CHŁODNICTWA </a:t>
            </a:r>
            <a:br>
              <a:rPr lang="pl-PL" sz="28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br>
            <a:r>
              <a:rPr lang="pl-PL" sz="28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I KLIMATYZACJI</a:t>
            </a:r>
          </a:p>
        </p:txBody>
      </p:sp>
      <p:sp>
        <p:nvSpPr>
          <p:cNvPr id="10" name="Symbol zastępczy zawartości 9"/>
          <p:cNvSpPr>
            <a:spLocks noGrp="1"/>
          </p:cNvSpPr>
          <p:nvPr>
            <p:ph idx="1"/>
          </p:nvPr>
        </p:nvSpPr>
        <p:spPr>
          <a:xfrm>
            <a:off x="72008" y="1711349"/>
            <a:ext cx="8532440" cy="1645643"/>
          </a:xfrm>
        </p:spPr>
        <p:txBody>
          <a:bodyPr>
            <a:noAutofit/>
          </a:bodyPr>
          <a:lstStyle/>
          <a:p>
            <a:pPr>
              <a:lnSpc>
                <a:spcPts val="3500"/>
              </a:lnSpc>
              <a:buNone/>
            </a:pPr>
            <a:r>
              <a:rPr lang="pl-PL" sz="2000" b="1" dirty="0"/>
              <a:t>     </a:t>
            </a:r>
            <a:r>
              <a:rPr lang="pl-PL" sz="1800" b="1" dirty="0"/>
              <a:t>Specjalista z zakresu planowania, szczegółowego projektowania, montowania oraz serwisowania zespołów, urządzeń chłodniczych </a:t>
            </a:r>
            <a:br>
              <a:rPr lang="pl-PL" sz="1800" b="1" dirty="0"/>
            </a:br>
            <a:r>
              <a:rPr lang="pl-PL" sz="1800" b="1" dirty="0"/>
              <a:t>i klimatyzacyjnych. Nowoczesne układy sterowania, inteligentne budynki to tylko wycinek wiedzy, którą można zdobyć ucząc się tego zawodu.</a:t>
            </a:r>
            <a:br>
              <a:rPr lang="pl-PL" sz="2000" dirty="0"/>
            </a:br>
            <a:endParaRPr lang="pl-PL" sz="2000" dirty="0"/>
          </a:p>
          <a:p>
            <a:pPr>
              <a:lnSpc>
                <a:spcPts val="3500"/>
              </a:lnSpc>
              <a:buNone/>
            </a:pPr>
            <a:endParaRPr lang="pl-PL" sz="2000" b="1" dirty="0">
              <a:latin typeface="Arial" pitchFamily="34" charset="0"/>
              <a:cs typeface="Arial" pitchFamily="34" charset="0"/>
            </a:endParaRPr>
          </a:p>
        </p:txBody>
      </p:sp>
      <p:pic>
        <p:nvPicPr>
          <p:cNvPr id="7172" name="Obraz 8" descr="logo.JPG"/>
          <p:cNvPicPr>
            <a:picLocks noChangeAspect="1"/>
          </p:cNvPicPr>
          <p:nvPr/>
        </p:nvPicPr>
        <p:blipFill>
          <a:blip r:embed="rId2" cstate="print"/>
          <a:srcRect/>
          <a:stretch>
            <a:fillRect/>
          </a:stretch>
        </p:blipFill>
        <p:spPr bwMode="auto">
          <a:xfrm>
            <a:off x="467544" y="116632"/>
            <a:ext cx="795338" cy="1270000"/>
          </a:xfrm>
          <a:prstGeom prst="rect">
            <a:avLst/>
          </a:prstGeom>
          <a:noFill/>
          <a:ln w="9525">
            <a:noFill/>
            <a:miter lim="800000"/>
            <a:headEnd/>
            <a:tailEnd/>
          </a:ln>
        </p:spPr>
      </p:pic>
      <p:pic>
        <p:nvPicPr>
          <p:cNvPr id="5" name="Obraz 4" descr="7.jpg"/>
          <p:cNvPicPr>
            <a:picLocks noChangeAspect="1"/>
          </p:cNvPicPr>
          <p:nvPr/>
        </p:nvPicPr>
        <p:blipFill>
          <a:blip r:embed="rId3" cstate="print"/>
          <a:stretch>
            <a:fillRect/>
          </a:stretch>
        </p:blipFill>
        <p:spPr>
          <a:xfrm>
            <a:off x="565798" y="3861048"/>
            <a:ext cx="3835940" cy="2592288"/>
          </a:xfrm>
          <a:prstGeom prst="rect">
            <a:avLst/>
          </a:prstGeom>
          <a:ln>
            <a:noFill/>
          </a:ln>
          <a:effectLst>
            <a:outerShdw blurRad="292100" dist="139700" dir="2700000" algn="tl" rotWithShape="0">
              <a:srgbClr val="333333">
                <a:alpha val="65000"/>
              </a:srgbClr>
            </a:outerShdw>
          </a:effectLst>
        </p:spPr>
      </p:pic>
      <p:pic>
        <p:nvPicPr>
          <p:cNvPr id="6" name="Obraz 5" descr="3-11.jpg"/>
          <p:cNvPicPr>
            <a:picLocks noChangeAspect="1"/>
          </p:cNvPicPr>
          <p:nvPr/>
        </p:nvPicPr>
        <p:blipFill>
          <a:blip r:embed="rId4" cstate="print"/>
          <a:srcRect l="2247" t="26285" r="30330" b="10788"/>
          <a:stretch>
            <a:fillRect/>
          </a:stretch>
        </p:blipFill>
        <p:spPr>
          <a:xfrm>
            <a:off x="9684568" y="2276872"/>
            <a:ext cx="3816424" cy="2952328"/>
          </a:xfrm>
          <a:prstGeom prst="rect">
            <a:avLst/>
          </a:prstGeom>
          <a:ln>
            <a:noFill/>
          </a:ln>
          <a:effectLst>
            <a:outerShdw blurRad="292100" dist="139700" dir="2700000" algn="tl" rotWithShape="0">
              <a:srgbClr val="333333">
                <a:alpha val="65000"/>
              </a:srgbClr>
            </a:outerShdw>
          </a:effectLst>
        </p:spPr>
      </p:pic>
      <p:sp>
        <p:nvSpPr>
          <p:cNvPr id="7" name="pole tekstowe 6"/>
          <p:cNvSpPr txBox="1"/>
          <p:nvPr/>
        </p:nvSpPr>
        <p:spPr>
          <a:xfrm>
            <a:off x="4788024" y="4005882"/>
            <a:ext cx="3839513" cy="3167534"/>
          </a:xfrm>
          <a:prstGeom prst="rect">
            <a:avLst/>
          </a:prstGeom>
          <a:noFill/>
        </p:spPr>
        <p:txBody>
          <a:bodyPr wrap="square" rtlCol="0">
            <a:spAutoFit/>
          </a:bodyPr>
          <a:lstStyle/>
          <a:p>
            <a:pPr indent="182563">
              <a:lnSpc>
                <a:spcPts val="2500"/>
              </a:lnSpc>
              <a:buFont typeface="Arial" pitchFamily="34" charset="0"/>
              <a:buChar char="•"/>
            </a:pPr>
            <a:r>
              <a:rPr lang="pl-PL" b="1" dirty="0"/>
              <a:t>Nauczane języki:</a:t>
            </a:r>
          </a:p>
          <a:p>
            <a:pPr indent="182563">
              <a:lnSpc>
                <a:spcPts val="2500"/>
              </a:lnSpc>
            </a:pPr>
            <a:r>
              <a:rPr lang="pl-PL" b="1" dirty="0">
                <a:solidFill>
                  <a:srgbClr val="FF0000"/>
                </a:solidFill>
              </a:rPr>
              <a:t>	angielski, niemiecki</a:t>
            </a:r>
          </a:p>
          <a:p>
            <a:pPr indent="182563">
              <a:lnSpc>
                <a:spcPts val="2500"/>
              </a:lnSpc>
              <a:buFont typeface="Arial" pitchFamily="34" charset="0"/>
              <a:buChar char="•"/>
            </a:pPr>
            <a:r>
              <a:rPr lang="pl-PL" b="1" dirty="0"/>
              <a:t>Przedmioty rozszerzone:</a:t>
            </a:r>
          </a:p>
          <a:p>
            <a:pPr indent="182563">
              <a:lnSpc>
                <a:spcPts val="2500"/>
              </a:lnSpc>
            </a:pPr>
            <a:r>
              <a:rPr lang="pl-PL" b="1" dirty="0">
                <a:solidFill>
                  <a:srgbClr val="FF0000"/>
                </a:solidFill>
              </a:rPr>
              <a:t>	matematyka, chemia</a:t>
            </a:r>
          </a:p>
          <a:p>
            <a:pPr indent="182563">
              <a:lnSpc>
                <a:spcPts val="2500"/>
              </a:lnSpc>
              <a:buFont typeface="Arial" pitchFamily="34" charset="0"/>
              <a:buChar char="•"/>
            </a:pPr>
            <a:r>
              <a:rPr lang="pl-PL" b="1" dirty="0"/>
              <a:t>Przedmioty punktowane:</a:t>
            </a:r>
          </a:p>
          <a:p>
            <a:pPr indent="182563">
              <a:lnSpc>
                <a:spcPts val="2500"/>
              </a:lnSpc>
            </a:pPr>
            <a:r>
              <a:rPr lang="pl-PL" b="1" dirty="0"/>
              <a:t>	</a:t>
            </a:r>
            <a:r>
              <a:rPr lang="pl-PL" b="1" dirty="0">
                <a:solidFill>
                  <a:srgbClr val="FF0000"/>
                </a:solidFill>
              </a:rPr>
              <a:t>język polski, chemia, </a:t>
            </a:r>
          </a:p>
          <a:p>
            <a:pPr indent="182563">
              <a:lnSpc>
                <a:spcPts val="2500"/>
              </a:lnSpc>
            </a:pPr>
            <a:r>
              <a:rPr lang="pl-PL" b="1" dirty="0">
                <a:solidFill>
                  <a:srgbClr val="FF0000"/>
                </a:solidFill>
              </a:rPr>
              <a:t>	matematyka, język obcy</a:t>
            </a:r>
          </a:p>
          <a:p>
            <a:pPr indent="182563"/>
            <a:endParaRPr lang="pl-PL" b="1" dirty="0"/>
          </a:p>
          <a:p>
            <a:pPr indent="182563"/>
            <a:endParaRPr lang="pl-PL" b="1" dirty="0"/>
          </a:p>
          <a:p>
            <a:pPr>
              <a:buFont typeface="Arial" pitchFamily="34" charset="0"/>
              <a:buChar char="•"/>
            </a:pPr>
            <a:endParaRPr lang="pl-PL"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lide(fromBottom)">
                                      <p:cBhvr>
                                        <p:cTn id="11" dur="3000"/>
                                        <p:tgtEl>
                                          <p:spTgt spid="10">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91680" y="188640"/>
            <a:ext cx="8172450" cy="1143000"/>
          </a:xfrm>
        </p:spPr>
        <p:txBody>
          <a:bodyPr/>
          <a:lstStyle/>
          <a:p>
            <a:pPr>
              <a:defRPr/>
            </a:pPr>
            <a:r>
              <a:rPr lang="pl-PL" sz="28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OPERATOR OBRABIREK SKRAWAJĄCYCH</a:t>
            </a:r>
          </a:p>
        </p:txBody>
      </p:sp>
      <p:sp>
        <p:nvSpPr>
          <p:cNvPr id="10" name="Symbol zastępczy zawartości 9"/>
          <p:cNvSpPr>
            <a:spLocks noGrp="1"/>
          </p:cNvSpPr>
          <p:nvPr>
            <p:ph idx="1"/>
          </p:nvPr>
        </p:nvSpPr>
        <p:spPr>
          <a:xfrm>
            <a:off x="539552" y="1700809"/>
            <a:ext cx="8136904" cy="2376264"/>
          </a:xfrm>
        </p:spPr>
        <p:txBody>
          <a:bodyPr>
            <a:normAutofit/>
          </a:bodyPr>
          <a:lstStyle/>
          <a:p>
            <a:pPr marL="0" indent="0">
              <a:lnSpc>
                <a:spcPts val="3500"/>
              </a:lnSpc>
              <a:spcBef>
                <a:spcPts val="0"/>
              </a:spcBef>
              <a:buNone/>
            </a:pPr>
            <a:r>
              <a:rPr lang="pl-PL" sz="2000" b="1" dirty="0">
                <a:latin typeface="Arial" pitchFamily="34" charset="0"/>
                <a:cs typeface="Arial" pitchFamily="34" charset="0"/>
              </a:rPr>
              <a:t>Należy do zawodów bardzo poszukiwanych na rynku pracy. Dominującym układem czynności w zawodzie są prace ustawcze i obróbkowe, które wykonuje pracownik zajmujący się wytwarzaniem części maszyn na obrabiarkach konwencjonalnych i obrabiarkach sterowanych numerycznie CNC.</a:t>
            </a:r>
          </a:p>
        </p:txBody>
      </p:sp>
      <p:pic>
        <p:nvPicPr>
          <p:cNvPr id="7172" name="Obraz 8" descr="logo.JPG"/>
          <p:cNvPicPr>
            <a:picLocks noChangeAspect="1"/>
          </p:cNvPicPr>
          <p:nvPr/>
        </p:nvPicPr>
        <p:blipFill>
          <a:blip r:embed="rId2" cstate="print"/>
          <a:srcRect/>
          <a:stretch>
            <a:fillRect/>
          </a:stretch>
        </p:blipFill>
        <p:spPr bwMode="auto">
          <a:xfrm>
            <a:off x="395536" y="188640"/>
            <a:ext cx="720080" cy="1149828"/>
          </a:xfrm>
          <a:prstGeom prst="rect">
            <a:avLst/>
          </a:prstGeom>
          <a:noFill/>
          <a:ln w="9525">
            <a:noFill/>
            <a:miter lim="800000"/>
            <a:headEnd/>
            <a:tailEnd/>
          </a:ln>
        </p:spPr>
      </p:pic>
      <p:pic>
        <p:nvPicPr>
          <p:cNvPr id="5" name="Obraz 4" descr="20220204_121830 (1).jpg"/>
          <p:cNvPicPr>
            <a:picLocks noChangeAspect="1"/>
          </p:cNvPicPr>
          <p:nvPr/>
        </p:nvPicPr>
        <p:blipFill>
          <a:blip r:embed="rId3" cstate="print"/>
          <a:stretch>
            <a:fillRect/>
          </a:stretch>
        </p:blipFill>
        <p:spPr>
          <a:xfrm>
            <a:off x="611560" y="4221088"/>
            <a:ext cx="3672408" cy="2376264"/>
          </a:xfrm>
          <a:prstGeom prst="rect">
            <a:avLst/>
          </a:prstGeom>
          <a:ln>
            <a:noFill/>
          </a:ln>
          <a:effectLst>
            <a:outerShdw blurRad="292100" dist="139700" dir="2700000" algn="tl" rotWithShape="0">
              <a:srgbClr val="333333">
                <a:alpha val="65000"/>
              </a:srgbClr>
            </a:outerShdw>
          </a:effectLst>
        </p:spPr>
      </p:pic>
      <p:sp>
        <p:nvSpPr>
          <p:cNvPr id="8" name="pole tekstowe 7"/>
          <p:cNvSpPr txBox="1"/>
          <p:nvPr/>
        </p:nvSpPr>
        <p:spPr>
          <a:xfrm>
            <a:off x="4644008" y="4221088"/>
            <a:ext cx="3967753" cy="3167534"/>
          </a:xfrm>
          <a:prstGeom prst="rect">
            <a:avLst/>
          </a:prstGeom>
          <a:noFill/>
        </p:spPr>
        <p:txBody>
          <a:bodyPr wrap="square" rtlCol="0">
            <a:spAutoFit/>
          </a:bodyPr>
          <a:lstStyle/>
          <a:p>
            <a:pPr indent="182563">
              <a:lnSpc>
                <a:spcPts val="2500"/>
              </a:lnSpc>
              <a:buFont typeface="Arial" pitchFamily="34" charset="0"/>
              <a:buChar char="•"/>
            </a:pPr>
            <a:r>
              <a:rPr lang="pl-PL" b="1" dirty="0"/>
              <a:t>Nauczane języki:</a:t>
            </a:r>
          </a:p>
          <a:p>
            <a:pPr indent="182563">
              <a:lnSpc>
                <a:spcPts val="2500"/>
              </a:lnSpc>
            </a:pPr>
            <a:r>
              <a:rPr lang="pl-PL" b="1" dirty="0">
                <a:solidFill>
                  <a:srgbClr val="FF0000"/>
                </a:solidFill>
              </a:rPr>
              <a:t>	angielski</a:t>
            </a:r>
          </a:p>
          <a:p>
            <a:pPr indent="182563">
              <a:lnSpc>
                <a:spcPts val="2500"/>
              </a:lnSpc>
              <a:buFont typeface="Arial" pitchFamily="34" charset="0"/>
              <a:buChar char="•"/>
            </a:pPr>
            <a:r>
              <a:rPr lang="pl-PL" b="1" dirty="0"/>
              <a:t>Przedmioty rozszerzone:</a:t>
            </a:r>
          </a:p>
          <a:p>
            <a:pPr indent="182563">
              <a:lnSpc>
                <a:spcPts val="2500"/>
              </a:lnSpc>
            </a:pPr>
            <a:r>
              <a:rPr lang="pl-PL" b="1" dirty="0">
                <a:solidFill>
                  <a:srgbClr val="FF0000"/>
                </a:solidFill>
              </a:rPr>
              <a:t>	brak</a:t>
            </a:r>
          </a:p>
          <a:p>
            <a:pPr indent="182563">
              <a:lnSpc>
                <a:spcPts val="2500"/>
              </a:lnSpc>
              <a:buFont typeface="Arial" pitchFamily="34" charset="0"/>
              <a:buChar char="•"/>
            </a:pPr>
            <a:r>
              <a:rPr lang="pl-PL" b="1" dirty="0"/>
              <a:t>Przedmioty punktowane:</a:t>
            </a:r>
          </a:p>
          <a:p>
            <a:pPr indent="182563">
              <a:lnSpc>
                <a:spcPts val="2500"/>
              </a:lnSpc>
            </a:pPr>
            <a:r>
              <a:rPr lang="pl-PL" b="1" dirty="0"/>
              <a:t>	</a:t>
            </a:r>
            <a:r>
              <a:rPr lang="pl-PL" b="1" dirty="0">
                <a:solidFill>
                  <a:srgbClr val="FF0000"/>
                </a:solidFill>
              </a:rPr>
              <a:t>język polski, informatyka, </a:t>
            </a:r>
          </a:p>
          <a:p>
            <a:pPr indent="182563">
              <a:lnSpc>
                <a:spcPts val="2500"/>
              </a:lnSpc>
            </a:pPr>
            <a:r>
              <a:rPr lang="pl-PL" b="1" dirty="0">
                <a:solidFill>
                  <a:srgbClr val="FF0000"/>
                </a:solidFill>
              </a:rPr>
              <a:t>	matematyka, język obcy</a:t>
            </a:r>
          </a:p>
          <a:p>
            <a:pPr indent="182563"/>
            <a:endParaRPr lang="pl-PL" b="1" dirty="0"/>
          </a:p>
          <a:p>
            <a:pPr indent="182563"/>
            <a:endParaRPr lang="pl-PL" b="1" dirty="0"/>
          </a:p>
          <a:p>
            <a:pPr>
              <a:buFont typeface="Arial" pitchFamily="34" charset="0"/>
              <a:buChar char="•"/>
            </a:pPr>
            <a:endParaRPr lang="pl-PL"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lide(fromBottom)">
                                      <p:cBhvr>
                                        <p:cTn id="11" dur="3000"/>
                                        <p:tgtEl>
                                          <p:spTgt spid="10">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Obraz 8" descr="logo.JPG"/>
          <p:cNvPicPr>
            <a:picLocks noChangeAspect="1"/>
          </p:cNvPicPr>
          <p:nvPr/>
        </p:nvPicPr>
        <p:blipFill>
          <a:blip r:embed="rId2" cstate="print"/>
          <a:srcRect/>
          <a:stretch>
            <a:fillRect/>
          </a:stretch>
        </p:blipFill>
        <p:spPr bwMode="auto">
          <a:xfrm>
            <a:off x="611560" y="116632"/>
            <a:ext cx="795338" cy="1270000"/>
          </a:xfrm>
          <a:prstGeom prst="rect">
            <a:avLst/>
          </a:prstGeom>
          <a:noFill/>
          <a:ln w="9525">
            <a:noFill/>
            <a:miter lim="800000"/>
            <a:headEnd/>
            <a:tailEnd/>
          </a:ln>
        </p:spPr>
      </p:pic>
      <p:sp>
        <p:nvSpPr>
          <p:cNvPr id="7" name="Podtytuł 2"/>
          <p:cNvSpPr txBox="1">
            <a:spLocks/>
          </p:cNvSpPr>
          <p:nvPr/>
        </p:nvSpPr>
        <p:spPr bwMode="auto">
          <a:xfrm>
            <a:off x="1403648" y="116632"/>
            <a:ext cx="756084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ts val="3200"/>
              </a:lnSpc>
              <a:spcBef>
                <a:spcPct val="20000"/>
              </a:spcBef>
              <a:spcAft>
                <a:spcPct val="0"/>
              </a:spcAft>
              <a:buClrTx/>
              <a:buSzTx/>
              <a:tabLst/>
              <a:defRPr/>
            </a:pP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   Centrum Kształcenia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Zawodowego i Ustawicznego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w Poznaniu</a:t>
            </a:r>
          </a:p>
        </p:txBody>
      </p:sp>
      <p:sp>
        <p:nvSpPr>
          <p:cNvPr id="8" name="Prostokąt 7"/>
          <p:cNvSpPr/>
          <p:nvPr/>
        </p:nvSpPr>
        <p:spPr>
          <a:xfrm>
            <a:off x="539552" y="1628800"/>
            <a:ext cx="8352928" cy="5293757"/>
          </a:xfrm>
          <a:prstGeom prst="rect">
            <a:avLst/>
          </a:prstGeom>
        </p:spPr>
        <p:txBody>
          <a:bodyPr wrap="square">
            <a:spAutoFit/>
          </a:bodyPr>
          <a:lstStyle/>
          <a:p>
            <a:r>
              <a:rPr lang="pl-PL" sz="2000" dirty="0">
                <a:solidFill>
                  <a:srgbClr val="FF0000"/>
                </a:solidFill>
                <a:latin typeface="Arial Black" pitchFamily="34" charset="0"/>
              </a:rPr>
              <a:t>Nasi uczniowie korzystają także z dodatkowych zajęć </a:t>
            </a:r>
            <a:br>
              <a:rPr lang="pl-PL" sz="2000" dirty="0">
                <a:solidFill>
                  <a:srgbClr val="FF0000"/>
                </a:solidFill>
                <a:latin typeface="Arial Black" pitchFamily="34" charset="0"/>
              </a:rPr>
            </a:br>
            <a:r>
              <a:rPr lang="pl-PL" sz="2000" dirty="0">
                <a:solidFill>
                  <a:srgbClr val="FF0000"/>
                </a:solidFill>
                <a:latin typeface="Arial Black" pitchFamily="34" charset="0"/>
              </a:rPr>
              <a:t>w ramach środków unijnych uzyskiwanych z licznych projektów inicjowanych i realizowanych w CKZiU:</a:t>
            </a:r>
            <a:br>
              <a:rPr lang="pl-PL" sz="2000" dirty="0">
                <a:solidFill>
                  <a:srgbClr val="FF0000"/>
                </a:solidFill>
                <a:latin typeface="Arial Black" pitchFamily="34" charset="0"/>
              </a:rPr>
            </a:br>
            <a:endParaRPr lang="pl-PL" sz="2000" dirty="0">
              <a:solidFill>
                <a:srgbClr val="FF0000"/>
              </a:solidFill>
              <a:latin typeface="Arial Black" pitchFamily="34" charset="0"/>
            </a:endParaRPr>
          </a:p>
          <a:p>
            <a:pPr indent="355600">
              <a:buFont typeface="Arial" pitchFamily="34" charset="0"/>
              <a:buChar char="•"/>
            </a:pPr>
            <a:r>
              <a:rPr lang="pl-PL" sz="2000" b="1" dirty="0"/>
              <a:t>język angielski zawodowy 40 godzin (uczestnicy Erasmus+)</a:t>
            </a:r>
          </a:p>
          <a:p>
            <a:pPr lvl="0" indent="355600">
              <a:buFont typeface="Arial" pitchFamily="34" charset="0"/>
              <a:buChar char="•"/>
            </a:pPr>
            <a:r>
              <a:rPr lang="pl-PL" sz="2000" b="1" dirty="0"/>
              <a:t>obsługa maszyn CNC 80h</a:t>
            </a:r>
          </a:p>
          <a:p>
            <a:pPr lvl="0" indent="355600">
              <a:buFont typeface="Arial" pitchFamily="34" charset="0"/>
              <a:buChar char="•"/>
            </a:pPr>
            <a:r>
              <a:rPr lang="pl-PL" sz="2000" b="1" dirty="0"/>
              <a:t>programowanie obrabiarek sterowanych numerycznie 80h</a:t>
            </a:r>
          </a:p>
          <a:p>
            <a:pPr lvl="0" indent="355600">
              <a:buFont typeface="Arial" pitchFamily="34" charset="0"/>
              <a:buChar char="•"/>
            </a:pPr>
            <a:r>
              <a:rPr lang="pl-PL" sz="2000" b="1" dirty="0"/>
              <a:t>podstawy obsługi </a:t>
            </a:r>
            <a:r>
              <a:rPr lang="pl-PL" sz="2000" b="1" dirty="0" err="1"/>
              <a:t>AutoCad</a:t>
            </a:r>
            <a:r>
              <a:rPr lang="pl-PL" sz="2000" b="1" dirty="0"/>
              <a:t> 18h </a:t>
            </a:r>
          </a:p>
          <a:p>
            <a:pPr lvl="0" indent="355600">
              <a:buFont typeface="Arial" pitchFamily="34" charset="0"/>
              <a:buChar char="•"/>
            </a:pPr>
            <a:r>
              <a:rPr lang="pl-PL" sz="2000" b="1" dirty="0"/>
              <a:t>spawanie metodą MAG</a:t>
            </a:r>
          </a:p>
          <a:p>
            <a:pPr lvl="0" indent="355600">
              <a:buFont typeface="Arial" pitchFamily="34" charset="0"/>
              <a:buChar char="•"/>
            </a:pPr>
            <a:r>
              <a:rPr lang="pl-PL" sz="2000" b="1" dirty="0"/>
              <a:t>spawanie metodą TIG 103h</a:t>
            </a:r>
          </a:p>
          <a:p>
            <a:pPr lvl="0" indent="355600">
              <a:buFont typeface="Arial" pitchFamily="34" charset="0"/>
              <a:buChar char="•"/>
            </a:pPr>
            <a:r>
              <a:rPr lang="pl-PL" sz="2000" b="1" dirty="0"/>
              <a:t>lutowanie twarde 83h</a:t>
            </a:r>
          </a:p>
          <a:p>
            <a:pPr lvl="0" indent="355600">
              <a:buFont typeface="Arial" pitchFamily="34" charset="0"/>
              <a:buChar char="•"/>
            </a:pPr>
            <a:r>
              <a:rPr lang="pl-PL" sz="2000" b="1" dirty="0"/>
              <a:t>kurs uprawnienia elektryczne do 1 </a:t>
            </a:r>
            <a:r>
              <a:rPr lang="pl-PL" sz="2000" b="1" dirty="0" err="1"/>
              <a:t>kV</a:t>
            </a:r>
            <a:r>
              <a:rPr lang="pl-PL" sz="2000" b="1" dirty="0"/>
              <a:t> – kurs SEP - 10h</a:t>
            </a:r>
          </a:p>
          <a:p>
            <a:pPr lvl="0" indent="355600">
              <a:buFont typeface="Arial" pitchFamily="34" charset="0"/>
              <a:buChar char="•"/>
            </a:pPr>
            <a:r>
              <a:rPr lang="pl-PL" sz="2000" b="1" dirty="0"/>
              <a:t>projektowanie w SOLID EDGE lub </a:t>
            </a:r>
            <a:r>
              <a:rPr lang="pl-PL" sz="2000" b="1" dirty="0" err="1"/>
              <a:t>AutoCAD</a:t>
            </a:r>
            <a:r>
              <a:rPr lang="pl-PL" sz="2000" b="1" dirty="0"/>
              <a:t> 20h</a:t>
            </a:r>
          </a:p>
          <a:p>
            <a:pPr lvl="0" indent="355600">
              <a:buFont typeface="Arial" pitchFamily="34" charset="0"/>
              <a:buChar char="•"/>
            </a:pPr>
            <a:r>
              <a:rPr lang="pl-PL" sz="2000" b="1" dirty="0"/>
              <a:t>druk 3D - 20h</a:t>
            </a:r>
          </a:p>
          <a:p>
            <a:pPr lvl="0" indent="355600">
              <a:buFont typeface="Arial" pitchFamily="34" charset="0"/>
              <a:buChar char="•"/>
            </a:pPr>
            <a:r>
              <a:rPr lang="pl-PL" sz="2000" b="1" dirty="0"/>
              <a:t>VLOS - (operator </a:t>
            </a:r>
            <a:r>
              <a:rPr lang="pl-PL" sz="2000" b="1" dirty="0" err="1"/>
              <a:t>dronów</a:t>
            </a:r>
            <a:r>
              <a:rPr lang="pl-PL" sz="2000" b="1" dirty="0"/>
              <a:t>) </a:t>
            </a:r>
          </a:p>
          <a:p>
            <a:pPr lvl="0" indent="355600">
              <a:buFont typeface="Arial" pitchFamily="34" charset="0"/>
              <a:buChar char="•"/>
            </a:pPr>
            <a:r>
              <a:rPr lang="pl-PL" sz="2000" b="1" dirty="0"/>
              <a:t>kurs szybowcowy</a:t>
            </a:r>
          </a:p>
          <a:p>
            <a:pPr algn="ctr">
              <a:buFont typeface="Arial" pitchFamily="34" charset="0"/>
              <a:buNone/>
              <a:defRPr/>
            </a:pPr>
            <a:endParaRPr lang="pl-PL" dirty="0">
              <a:solidFill>
                <a:srgbClr val="FF0000"/>
              </a:solidFill>
              <a:effectLst>
                <a:outerShdw blurRad="38100" dist="38100" dir="2700000" algn="tl">
                  <a:srgbClr val="000000">
                    <a:alpha val="43137"/>
                  </a:srgbClr>
                </a:outerShdw>
              </a:effectLst>
              <a:latin typeface="Arial Black" pitchFamily="34" charset="0"/>
            </a:endParaRPr>
          </a:p>
        </p:txBody>
      </p:sp>
      <p:grpSp>
        <p:nvGrpSpPr>
          <p:cNvPr id="10" name="Grupa 9"/>
          <p:cNvGrpSpPr/>
          <p:nvPr/>
        </p:nvGrpSpPr>
        <p:grpSpPr>
          <a:xfrm>
            <a:off x="-3708920" y="3140968"/>
            <a:ext cx="1944216" cy="1381807"/>
            <a:chOff x="7358050" y="3286124"/>
            <a:chExt cx="1785950" cy="1381807"/>
          </a:xfrm>
        </p:grpSpPr>
        <p:pic>
          <p:nvPicPr>
            <p:cNvPr id="11" name="Obraz 4" descr="fb_icon_325x325.png"/>
            <p:cNvPicPr>
              <a:picLocks noChangeAspect="1" noChangeArrowheads="1"/>
            </p:cNvPicPr>
            <p:nvPr/>
          </p:nvPicPr>
          <p:blipFill>
            <a:blip r:embed="rId3" cstate="print"/>
            <a:srcRect/>
            <a:stretch>
              <a:fillRect/>
            </a:stretch>
          </p:blipFill>
          <p:spPr bwMode="auto">
            <a:xfrm>
              <a:off x="7643834" y="3643314"/>
              <a:ext cx="1179502" cy="1024617"/>
            </a:xfrm>
            <a:prstGeom prst="rect">
              <a:avLst/>
            </a:prstGeom>
            <a:noFill/>
            <a:ln w="9525">
              <a:noFill/>
              <a:miter lim="800000"/>
              <a:headEnd/>
              <a:tailEnd/>
            </a:ln>
          </p:spPr>
        </p:pic>
        <p:sp>
          <p:nvSpPr>
            <p:cNvPr id="12" name="pole tekstowe 11"/>
            <p:cNvSpPr txBox="1"/>
            <p:nvPr/>
          </p:nvSpPr>
          <p:spPr>
            <a:xfrm>
              <a:off x="7358050" y="3286124"/>
              <a:ext cx="1785950" cy="338554"/>
            </a:xfrm>
            <a:prstGeom prst="rect">
              <a:avLst/>
            </a:prstGeom>
            <a:noFill/>
          </p:spPr>
          <p:txBody>
            <a:bodyPr wrap="square" rtlCol="0">
              <a:spAutoFit/>
            </a:bodyPr>
            <a:lstStyle/>
            <a:p>
              <a:r>
                <a:rPr lang="pl-PL" sz="1600" b="1" dirty="0"/>
                <a:t>   Znajdź nas na</a:t>
              </a:r>
            </a:p>
          </p:txBody>
        </p:sp>
      </p:grpSp>
      <p:sp>
        <p:nvSpPr>
          <p:cNvPr id="13" name="Prostokąt 12"/>
          <p:cNvSpPr/>
          <p:nvPr/>
        </p:nvSpPr>
        <p:spPr>
          <a:xfrm>
            <a:off x="-7381328" y="5657671"/>
            <a:ext cx="6192688" cy="1200329"/>
          </a:xfrm>
          <a:prstGeom prst="rect">
            <a:avLst/>
          </a:prstGeom>
        </p:spPr>
        <p:txBody>
          <a:bodyPr wrap="square">
            <a:spAutoFit/>
          </a:bodyPr>
          <a:lstStyle/>
          <a:p>
            <a:pPr>
              <a:spcBef>
                <a:spcPts val="0"/>
              </a:spcBef>
              <a:buFont typeface="Arial" pitchFamily="34" charset="0"/>
              <a:buNone/>
              <a:defRPr/>
            </a:pPr>
            <a:r>
              <a:rPr lang="pl-PL" b="1" dirty="0">
                <a:effectLst>
                  <a:outerShdw blurRad="38100" dist="38100" dir="2700000" algn="tl">
                    <a:srgbClr val="000000">
                      <a:alpha val="43137"/>
                    </a:srgbClr>
                  </a:outerShdw>
                </a:effectLst>
                <a:latin typeface="Arial Black" pitchFamily="34" charset="0"/>
              </a:rPr>
              <a:t>KONTAKT</a:t>
            </a:r>
          </a:p>
          <a:p>
            <a:pPr>
              <a:spcBef>
                <a:spcPts val="0"/>
              </a:spcBef>
              <a:buFont typeface="Arial" pitchFamily="34" charset="0"/>
              <a:buNone/>
              <a:defRPr/>
            </a:pPr>
            <a:r>
              <a:rPr lang="pl-PL" b="1" dirty="0">
                <a:effectLst>
                  <a:outerShdw blurRad="38100" dist="38100" dir="2700000" algn="tl">
                    <a:srgbClr val="000000">
                      <a:alpha val="43137"/>
                    </a:srgbClr>
                  </a:outerShdw>
                </a:effectLst>
                <a:latin typeface="Arial Black" pitchFamily="34" charset="0"/>
              </a:rPr>
              <a:t>ul. Jawornicka 1, 60-161 Poznań</a:t>
            </a:r>
            <a:br>
              <a:rPr lang="pl-PL" b="1" dirty="0">
                <a:effectLst>
                  <a:outerShdw blurRad="38100" dist="38100" dir="2700000" algn="tl">
                    <a:srgbClr val="000000">
                      <a:alpha val="43137"/>
                    </a:srgbClr>
                  </a:outerShdw>
                </a:effectLst>
                <a:latin typeface="Arial Black" pitchFamily="34" charset="0"/>
              </a:rPr>
            </a:br>
            <a:r>
              <a:rPr lang="pl-PL" b="1" dirty="0">
                <a:latin typeface="Arial Black" pitchFamily="34" charset="0"/>
              </a:rPr>
              <a:t>e-mail: </a:t>
            </a:r>
            <a:r>
              <a:rPr lang="pl-PL" b="1" dirty="0" err="1">
                <a:solidFill>
                  <a:schemeClr val="tx1">
                    <a:lumMod val="95000"/>
                  </a:schemeClr>
                </a:solidFill>
                <a:latin typeface="Arial Black" pitchFamily="34" charset="0"/>
              </a:rPr>
              <a:t>sekretariat@ckziupoznan.pl</a:t>
            </a:r>
            <a:br>
              <a:rPr lang="pl-PL" b="1" dirty="0">
                <a:solidFill>
                  <a:schemeClr val="tx1">
                    <a:lumMod val="95000"/>
                  </a:schemeClr>
                </a:solidFill>
                <a:latin typeface="Arial Black" pitchFamily="34" charset="0"/>
              </a:rPr>
            </a:br>
            <a:r>
              <a:rPr lang="pl-PL" b="1" dirty="0">
                <a:solidFill>
                  <a:schemeClr val="tx1">
                    <a:lumMod val="95000"/>
                  </a:schemeClr>
                </a:solidFill>
                <a:latin typeface="Arial Black" pitchFamily="34" charset="0"/>
              </a:rPr>
              <a:t>lub: 61 </a:t>
            </a:r>
            <a:r>
              <a:rPr lang="pl-PL" b="1" dirty="0">
                <a:latin typeface="Arial Black" pitchFamily="34" charset="0"/>
              </a:rPr>
              <a:t>66 06 606</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Obraz 8" descr="logo.JPG"/>
          <p:cNvPicPr>
            <a:picLocks noChangeAspect="1"/>
          </p:cNvPicPr>
          <p:nvPr/>
        </p:nvPicPr>
        <p:blipFill>
          <a:blip r:embed="rId2" cstate="print"/>
          <a:srcRect/>
          <a:stretch>
            <a:fillRect/>
          </a:stretch>
        </p:blipFill>
        <p:spPr bwMode="auto">
          <a:xfrm>
            <a:off x="611560" y="116632"/>
            <a:ext cx="795338" cy="1270000"/>
          </a:xfrm>
          <a:prstGeom prst="rect">
            <a:avLst/>
          </a:prstGeom>
          <a:noFill/>
          <a:ln w="9525">
            <a:noFill/>
            <a:miter lim="800000"/>
            <a:headEnd/>
            <a:tailEnd/>
          </a:ln>
        </p:spPr>
      </p:pic>
      <p:sp>
        <p:nvSpPr>
          <p:cNvPr id="7" name="Podtytuł 2"/>
          <p:cNvSpPr txBox="1">
            <a:spLocks/>
          </p:cNvSpPr>
          <p:nvPr/>
        </p:nvSpPr>
        <p:spPr bwMode="auto">
          <a:xfrm>
            <a:off x="1403648" y="116632"/>
            <a:ext cx="756084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ts val="3200"/>
              </a:lnSpc>
              <a:spcBef>
                <a:spcPct val="20000"/>
              </a:spcBef>
              <a:spcAft>
                <a:spcPct val="0"/>
              </a:spcAft>
              <a:buClrTx/>
              <a:buSzTx/>
              <a:tabLst/>
              <a:defRPr/>
            </a:pP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   Centrum Kształcenia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Zawodowego i Ustawicznego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w Poznaniu</a:t>
            </a:r>
          </a:p>
        </p:txBody>
      </p:sp>
      <p:sp>
        <p:nvSpPr>
          <p:cNvPr id="8" name="Prostokąt 7"/>
          <p:cNvSpPr/>
          <p:nvPr/>
        </p:nvSpPr>
        <p:spPr>
          <a:xfrm>
            <a:off x="827584" y="1628800"/>
            <a:ext cx="8352928" cy="1323439"/>
          </a:xfrm>
          <a:prstGeom prst="rect">
            <a:avLst/>
          </a:prstGeom>
        </p:spPr>
        <p:txBody>
          <a:bodyPr wrap="square">
            <a:spAutoFit/>
          </a:bodyPr>
          <a:lstStyle/>
          <a:p>
            <a:r>
              <a:rPr lang="pl-PL" sz="2000" dirty="0">
                <a:solidFill>
                  <a:srgbClr val="FF0000"/>
                </a:solidFill>
                <a:latin typeface="Arial Black" pitchFamily="34" charset="0"/>
              </a:rPr>
              <a:t>GWARANTUJEMY WYSOKI POZIOM  KRRAJOWYCH </a:t>
            </a:r>
            <a:br>
              <a:rPr lang="pl-PL" sz="2000" dirty="0">
                <a:solidFill>
                  <a:srgbClr val="FF0000"/>
                </a:solidFill>
                <a:latin typeface="Arial Black" pitchFamily="34" charset="0"/>
              </a:rPr>
            </a:br>
            <a:r>
              <a:rPr lang="pl-PL" sz="2000" dirty="0">
                <a:solidFill>
                  <a:srgbClr val="FF0000"/>
                </a:solidFill>
                <a:latin typeface="Arial Black" pitchFamily="34" charset="0"/>
              </a:rPr>
              <a:t>I ZAGRANICZNYCH PRAKTYK ZAWODOWYCH DZIĘKI POSIADANEJ KARCIE JAKOŚCI PRACY MIĘDZYNARODOWEGO PROGRAMU </a:t>
            </a:r>
            <a:r>
              <a:rPr lang="pl-PL" sz="2000" dirty="0">
                <a:solidFill>
                  <a:srgbClr val="00B0F0"/>
                </a:solidFill>
                <a:latin typeface="Arial Black" pitchFamily="34" charset="0"/>
              </a:rPr>
              <a:t>ERASMUS+</a:t>
            </a:r>
            <a:endParaRPr lang="pl-PL" dirty="0">
              <a:solidFill>
                <a:srgbClr val="FF0000"/>
              </a:solidFill>
              <a:effectLst>
                <a:outerShdw blurRad="38100" dist="38100" dir="2700000" algn="tl">
                  <a:srgbClr val="000000">
                    <a:alpha val="43137"/>
                  </a:srgbClr>
                </a:outerShdw>
              </a:effectLst>
              <a:latin typeface="Arial Black" pitchFamily="34" charset="0"/>
            </a:endParaRPr>
          </a:p>
        </p:txBody>
      </p:sp>
      <p:grpSp>
        <p:nvGrpSpPr>
          <p:cNvPr id="2" name="Grupa 9"/>
          <p:cNvGrpSpPr/>
          <p:nvPr/>
        </p:nvGrpSpPr>
        <p:grpSpPr>
          <a:xfrm>
            <a:off x="-3708920" y="3140968"/>
            <a:ext cx="1944216" cy="1381807"/>
            <a:chOff x="7358050" y="3286124"/>
            <a:chExt cx="1785950" cy="1381807"/>
          </a:xfrm>
        </p:grpSpPr>
        <p:pic>
          <p:nvPicPr>
            <p:cNvPr id="11" name="Obraz 4" descr="fb_icon_325x325.png"/>
            <p:cNvPicPr>
              <a:picLocks noChangeAspect="1" noChangeArrowheads="1"/>
            </p:cNvPicPr>
            <p:nvPr/>
          </p:nvPicPr>
          <p:blipFill>
            <a:blip r:embed="rId3" cstate="print"/>
            <a:srcRect/>
            <a:stretch>
              <a:fillRect/>
            </a:stretch>
          </p:blipFill>
          <p:spPr bwMode="auto">
            <a:xfrm>
              <a:off x="7643834" y="3643314"/>
              <a:ext cx="1179502" cy="1024617"/>
            </a:xfrm>
            <a:prstGeom prst="rect">
              <a:avLst/>
            </a:prstGeom>
            <a:noFill/>
            <a:ln w="9525">
              <a:noFill/>
              <a:miter lim="800000"/>
              <a:headEnd/>
              <a:tailEnd/>
            </a:ln>
          </p:spPr>
        </p:pic>
        <p:sp>
          <p:nvSpPr>
            <p:cNvPr id="12" name="pole tekstowe 11"/>
            <p:cNvSpPr txBox="1"/>
            <p:nvPr/>
          </p:nvSpPr>
          <p:spPr>
            <a:xfrm>
              <a:off x="7358050" y="3286124"/>
              <a:ext cx="1785950" cy="338554"/>
            </a:xfrm>
            <a:prstGeom prst="rect">
              <a:avLst/>
            </a:prstGeom>
            <a:noFill/>
          </p:spPr>
          <p:txBody>
            <a:bodyPr wrap="square" rtlCol="0">
              <a:spAutoFit/>
            </a:bodyPr>
            <a:lstStyle/>
            <a:p>
              <a:r>
                <a:rPr lang="pl-PL" sz="1600" b="1" dirty="0"/>
                <a:t>   Znajdź nas na</a:t>
              </a:r>
            </a:p>
          </p:txBody>
        </p:sp>
      </p:grpSp>
      <p:sp>
        <p:nvSpPr>
          <p:cNvPr id="13" name="Prostokąt 12"/>
          <p:cNvSpPr/>
          <p:nvPr/>
        </p:nvSpPr>
        <p:spPr>
          <a:xfrm>
            <a:off x="-7381328" y="5657671"/>
            <a:ext cx="6192688" cy="1200329"/>
          </a:xfrm>
          <a:prstGeom prst="rect">
            <a:avLst/>
          </a:prstGeom>
        </p:spPr>
        <p:txBody>
          <a:bodyPr wrap="square">
            <a:spAutoFit/>
          </a:bodyPr>
          <a:lstStyle/>
          <a:p>
            <a:pPr>
              <a:spcBef>
                <a:spcPts val="0"/>
              </a:spcBef>
              <a:buFont typeface="Arial" pitchFamily="34" charset="0"/>
              <a:buNone/>
              <a:defRPr/>
            </a:pPr>
            <a:r>
              <a:rPr lang="pl-PL" b="1" dirty="0">
                <a:effectLst>
                  <a:outerShdw blurRad="38100" dist="38100" dir="2700000" algn="tl">
                    <a:srgbClr val="000000">
                      <a:alpha val="43137"/>
                    </a:srgbClr>
                  </a:outerShdw>
                </a:effectLst>
                <a:latin typeface="Arial Black" pitchFamily="34" charset="0"/>
              </a:rPr>
              <a:t>KONTAKT</a:t>
            </a:r>
          </a:p>
          <a:p>
            <a:pPr>
              <a:spcBef>
                <a:spcPts val="0"/>
              </a:spcBef>
              <a:buFont typeface="Arial" pitchFamily="34" charset="0"/>
              <a:buNone/>
              <a:defRPr/>
            </a:pPr>
            <a:r>
              <a:rPr lang="pl-PL" b="1" dirty="0">
                <a:effectLst>
                  <a:outerShdw blurRad="38100" dist="38100" dir="2700000" algn="tl">
                    <a:srgbClr val="000000">
                      <a:alpha val="43137"/>
                    </a:srgbClr>
                  </a:outerShdw>
                </a:effectLst>
                <a:latin typeface="Arial Black" pitchFamily="34" charset="0"/>
              </a:rPr>
              <a:t>ul. Jawornicka 1, 60-161 Poznań</a:t>
            </a:r>
            <a:br>
              <a:rPr lang="pl-PL" b="1" dirty="0">
                <a:effectLst>
                  <a:outerShdw blurRad="38100" dist="38100" dir="2700000" algn="tl">
                    <a:srgbClr val="000000">
                      <a:alpha val="43137"/>
                    </a:srgbClr>
                  </a:outerShdw>
                </a:effectLst>
                <a:latin typeface="Arial Black" pitchFamily="34" charset="0"/>
              </a:rPr>
            </a:br>
            <a:r>
              <a:rPr lang="pl-PL" b="1" dirty="0">
                <a:latin typeface="Arial Black" pitchFamily="34" charset="0"/>
              </a:rPr>
              <a:t>e-mail: </a:t>
            </a:r>
            <a:r>
              <a:rPr lang="pl-PL" b="1" dirty="0" err="1">
                <a:solidFill>
                  <a:schemeClr val="tx1">
                    <a:lumMod val="95000"/>
                  </a:schemeClr>
                </a:solidFill>
                <a:latin typeface="Arial Black" pitchFamily="34" charset="0"/>
              </a:rPr>
              <a:t>sekretariat@ckziupoznan.pl</a:t>
            </a:r>
            <a:br>
              <a:rPr lang="pl-PL" b="1" dirty="0">
                <a:solidFill>
                  <a:schemeClr val="tx1">
                    <a:lumMod val="95000"/>
                  </a:schemeClr>
                </a:solidFill>
                <a:latin typeface="Arial Black" pitchFamily="34" charset="0"/>
              </a:rPr>
            </a:br>
            <a:r>
              <a:rPr lang="pl-PL" b="1" dirty="0">
                <a:solidFill>
                  <a:schemeClr val="tx1">
                    <a:lumMod val="95000"/>
                  </a:schemeClr>
                </a:solidFill>
                <a:latin typeface="Arial Black" pitchFamily="34" charset="0"/>
              </a:rPr>
              <a:t>lub: 61 </a:t>
            </a:r>
            <a:r>
              <a:rPr lang="pl-PL" b="1" dirty="0">
                <a:latin typeface="Arial Black" pitchFamily="34" charset="0"/>
              </a:rPr>
              <a:t>66 06 606</a:t>
            </a:r>
          </a:p>
        </p:txBody>
      </p:sp>
      <p:sp>
        <p:nvSpPr>
          <p:cNvPr id="9" name="pole tekstowe 8"/>
          <p:cNvSpPr txBox="1"/>
          <p:nvPr/>
        </p:nvSpPr>
        <p:spPr>
          <a:xfrm>
            <a:off x="323528" y="3109024"/>
            <a:ext cx="8784976" cy="3416320"/>
          </a:xfrm>
          <a:prstGeom prst="rect">
            <a:avLst/>
          </a:prstGeom>
          <a:noFill/>
        </p:spPr>
        <p:txBody>
          <a:bodyPr wrap="square" rtlCol="0">
            <a:spAutoFit/>
          </a:bodyPr>
          <a:lstStyle/>
          <a:p>
            <a:r>
              <a:rPr lang="pl-PL" dirty="0">
                <a:latin typeface="Arial Black" pitchFamily="34" charset="0"/>
              </a:rPr>
              <a:t>ABSOLWENCI</a:t>
            </a:r>
          </a:p>
          <a:p>
            <a:r>
              <a:rPr lang="pl-PL" sz="2000" b="1" dirty="0"/>
              <a:t>poza przygotowaniem  do wykonywania zawodu są przygotowywani także do:</a:t>
            </a:r>
          </a:p>
          <a:p>
            <a:pPr>
              <a:buFont typeface="Arial" pitchFamily="34" charset="0"/>
              <a:buChar char="•"/>
            </a:pPr>
            <a:r>
              <a:rPr lang="pl-PL" sz="2000" b="1" dirty="0"/>
              <a:t>   egzaminu maturalnego i mogą kontynuować naukę </a:t>
            </a:r>
          </a:p>
          <a:p>
            <a:pPr indent="263525"/>
            <a:r>
              <a:rPr lang="pl-PL" sz="2000" b="1" dirty="0"/>
              <a:t> w szkole wyższej niezależnie od wyników egzaminów zawodowych; </a:t>
            </a:r>
          </a:p>
          <a:p>
            <a:pPr>
              <a:buFont typeface="Arial" pitchFamily="34" charset="0"/>
              <a:buChar char="•"/>
            </a:pPr>
            <a:r>
              <a:rPr lang="pl-PL" sz="2000" b="1" dirty="0"/>
              <a:t>   prowadzenia własnej działalności gospodarczej;</a:t>
            </a:r>
          </a:p>
          <a:p>
            <a:pPr marL="263525" indent="-263525">
              <a:buFont typeface="Arial" pitchFamily="34" charset="0"/>
              <a:buChar char="•"/>
            </a:pPr>
            <a:r>
              <a:rPr lang="pl-PL" sz="2000" b="1" dirty="0"/>
              <a:t> skutecznego poruszania się w zmieniającym się rynku pracy </a:t>
            </a:r>
            <a:br>
              <a:rPr lang="pl-PL" sz="2000" b="1" dirty="0"/>
            </a:br>
            <a:r>
              <a:rPr lang="pl-PL" sz="2000" b="1" dirty="0"/>
              <a:t>– przy współpracy z doradcą zawodowym i pedagogiem szkolnym;</a:t>
            </a:r>
          </a:p>
          <a:p>
            <a:pPr marL="263525" indent="-263525">
              <a:buFont typeface="Arial" pitchFamily="34" charset="0"/>
              <a:buChar char="•"/>
            </a:pPr>
            <a:r>
              <a:rPr lang="pl-PL" sz="2000" b="1" dirty="0"/>
              <a:t>funkcjonowania w swojej branży na rynku zagranicznym – realizując    m.in. praktyki i projekty organizowane przez CKZiU.</a:t>
            </a:r>
          </a:p>
          <a:p>
            <a:endParaRPr lang="pl-PL"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0"/>
                                        <p:tgtEl>
                                          <p:spTgt spid="8"/>
                                        </p:tgtEl>
                                      </p:cBhvr>
                                    </p:animEffect>
                                  </p:childTnLst>
                                </p:cTn>
                              </p:par>
                            </p:childTnLst>
                          </p:cTn>
                        </p:par>
                        <p:par>
                          <p:cTn id="12" fill="hold">
                            <p:stCondLst>
                              <p:cond delay="6000"/>
                            </p:stCondLst>
                            <p:childTnLst>
                              <p:par>
                                <p:cTn id="13" presetID="1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Obraz 8" descr="logo.JPG"/>
          <p:cNvPicPr>
            <a:picLocks noChangeAspect="1"/>
          </p:cNvPicPr>
          <p:nvPr/>
        </p:nvPicPr>
        <p:blipFill>
          <a:blip r:embed="rId2" cstate="print"/>
          <a:srcRect/>
          <a:stretch>
            <a:fillRect/>
          </a:stretch>
        </p:blipFill>
        <p:spPr bwMode="auto">
          <a:xfrm>
            <a:off x="611560" y="116632"/>
            <a:ext cx="795338" cy="1270000"/>
          </a:xfrm>
          <a:prstGeom prst="rect">
            <a:avLst/>
          </a:prstGeom>
          <a:noFill/>
          <a:ln w="9525">
            <a:noFill/>
            <a:miter lim="800000"/>
            <a:headEnd/>
            <a:tailEnd/>
          </a:ln>
        </p:spPr>
      </p:pic>
      <p:sp>
        <p:nvSpPr>
          <p:cNvPr id="7" name="Podtytuł 2"/>
          <p:cNvSpPr txBox="1">
            <a:spLocks/>
          </p:cNvSpPr>
          <p:nvPr/>
        </p:nvSpPr>
        <p:spPr bwMode="auto">
          <a:xfrm>
            <a:off x="1403648" y="116632"/>
            <a:ext cx="756084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ts val="3200"/>
              </a:lnSpc>
              <a:spcBef>
                <a:spcPct val="20000"/>
              </a:spcBef>
              <a:spcAft>
                <a:spcPct val="0"/>
              </a:spcAft>
              <a:buClrTx/>
              <a:buSzTx/>
              <a:tabLst/>
              <a:defRPr/>
            </a:pP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   Centrum Kształcenia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Zawodowego i Ustawicznego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w Poznaniu</a:t>
            </a:r>
          </a:p>
        </p:txBody>
      </p:sp>
      <p:sp>
        <p:nvSpPr>
          <p:cNvPr id="9" name="pole tekstowe 8"/>
          <p:cNvSpPr txBox="1"/>
          <p:nvPr/>
        </p:nvSpPr>
        <p:spPr>
          <a:xfrm>
            <a:off x="251520" y="1772816"/>
            <a:ext cx="8252131" cy="1142877"/>
          </a:xfrm>
          <a:prstGeom prst="rect">
            <a:avLst/>
          </a:prstGeom>
          <a:noFill/>
        </p:spPr>
        <p:txBody>
          <a:bodyPr wrap="none" rtlCol="0">
            <a:spAutoFit/>
          </a:bodyPr>
          <a:lstStyle/>
          <a:p>
            <a:pPr algn="ctr">
              <a:lnSpc>
                <a:spcPct val="150000"/>
              </a:lnSpc>
            </a:pPr>
            <a:r>
              <a:rPr lang="pl-PL" sz="2400" dirty="0">
                <a:latin typeface="Arial Black" pitchFamily="34" charset="0"/>
              </a:rPr>
              <a:t>  TECHNIKUM ELEKTRONICZNO-MECHANICZNE</a:t>
            </a:r>
          </a:p>
          <a:p>
            <a:pPr algn="ctr">
              <a:lnSpc>
                <a:spcPct val="150000"/>
              </a:lnSpc>
            </a:pPr>
            <a:r>
              <a:rPr lang="pl-PL" sz="2400" dirty="0">
                <a:latin typeface="Arial Black" pitchFamily="34" charset="0"/>
              </a:rPr>
              <a:t>  BRANŻOWA SZKOŁA I. STOPNIA</a:t>
            </a:r>
          </a:p>
        </p:txBody>
      </p:sp>
      <p:sp>
        <p:nvSpPr>
          <p:cNvPr id="8" name="Prostokąt 7"/>
          <p:cNvSpPr/>
          <p:nvPr/>
        </p:nvSpPr>
        <p:spPr>
          <a:xfrm>
            <a:off x="971600" y="3140968"/>
            <a:ext cx="6984776" cy="1908215"/>
          </a:xfrm>
          <a:prstGeom prst="rect">
            <a:avLst/>
          </a:prstGeom>
        </p:spPr>
        <p:txBody>
          <a:bodyPr wrap="square">
            <a:spAutoFit/>
          </a:bodyPr>
          <a:lstStyle/>
          <a:p>
            <a:pPr algn="ctr">
              <a:buFont typeface="Arial" pitchFamily="34" charset="0"/>
              <a:buNone/>
              <a:defRPr/>
            </a:pPr>
            <a:r>
              <a:rPr lang="pl-PL" sz="2400" dirty="0">
                <a:solidFill>
                  <a:srgbClr val="FF0000"/>
                </a:solidFill>
                <a:effectLst>
                  <a:outerShdw blurRad="38100" dist="38100" dir="2700000" algn="tl">
                    <a:srgbClr val="000000">
                      <a:alpha val="43137"/>
                    </a:srgbClr>
                  </a:outerShdw>
                </a:effectLst>
                <a:latin typeface="Arial Black" pitchFamily="34" charset="0"/>
              </a:rPr>
              <a:t>Zapraszamy do zapoznania się ze szczegółowymi opisami zawodów na naszej stronie internetowej !</a:t>
            </a:r>
          </a:p>
          <a:p>
            <a:pPr algn="ctr">
              <a:defRPr/>
            </a:pPr>
            <a:r>
              <a:rPr lang="pl-PL" sz="2800" dirty="0">
                <a:solidFill>
                  <a:srgbClr val="FF0000"/>
                </a:solidFill>
                <a:latin typeface="Arial Black" pitchFamily="34" charset="0"/>
              </a:rPr>
              <a:t>ckziupoznan.pl </a:t>
            </a:r>
          </a:p>
          <a:p>
            <a:pPr algn="ctr">
              <a:buFont typeface="Arial" pitchFamily="34" charset="0"/>
              <a:buNone/>
              <a:defRPr/>
            </a:pPr>
            <a:endParaRPr lang="pl-PL" dirty="0">
              <a:solidFill>
                <a:srgbClr val="FF0000"/>
              </a:solidFill>
              <a:effectLst>
                <a:outerShdw blurRad="38100" dist="38100" dir="2700000" algn="tl">
                  <a:srgbClr val="000000">
                    <a:alpha val="43137"/>
                  </a:srgbClr>
                </a:outerShdw>
              </a:effectLst>
              <a:latin typeface="Arial Black" pitchFamily="34" charset="0"/>
            </a:endParaRPr>
          </a:p>
        </p:txBody>
      </p:sp>
      <p:grpSp>
        <p:nvGrpSpPr>
          <p:cNvPr id="2" name="Grupa 9"/>
          <p:cNvGrpSpPr/>
          <p:nvPr/>
        </p:nvGrpSpPr>
        <p:grpSpPr>
          <a:xfrm>
            <a:off x="323528" y="4927513"/>
            <a:ext cx="1944216" cy="1381807"/>
            <a:chOff x="7358050" y="3286124"/>
            <a:chExt cx="1785950" cy="1381807"/>
          </a:xfrm>
        </p:grpSpPr>
        <p:pic>
          <p:nvPicPr>
            <p:cNvPr id="11" name="Obraz 4" descr="fb_icon_325x325.png"/>
            <p:cNvPicPr>
              <a:picLocks noChangeAspect="1" noChangeArrowheads="1"/>
            </p:cNvPicPr>
            <p:nvPr/>
          </p:nvPicPr>
          <p:blipFill>
            <a:blip r:embed="rId3" cstate="print"/>
            <a:srcRect/>
            <a:stretch>
              <a:fillRect/>
            </a:stretch>
          </p:blipFill>
          <p:spPr bwMode="auto">
            <a:xfrm>
              <a:off x="7643834" y="3643314"/>
              <a:ext cx="1179502" cy="1024617"/>
            </a:xfrm>
            <a:prstGeom prst="rect">
              <a:avLst/>
            </a:prstGeom>
            <a:noFill/>
            <a:ln w="9525">
              <a:noFill/>
              <a:miter lim="800000"/>
              <a:headEnd/>
              <a:tailEnd/>
            </a:ln>
          </p:spPr>
        </p:pic>
        <p:sp>
          <p:nvSpPr>
            <p:cNvPr id="12" name="pole tekstowe 11"/>
            <p:cNvSpPr txBox="1"/>
            <p:nvPr/>
          </p:nvSpPr>
          <p:spPr>
            <a:xfrm>
              <a:off x="7358050" y="3286124"/>
              <a:ext cx="1785950" cy="338554"/>
            </a:xfrm>
            <a:prstGeom prst="rect">
              <a:avLst/>
            </a:prstGeom>
            <a:noFill/>
          </p:spPr>
          <p:txBody>
            <a:bodyPr wrap="square" rtlCol="0">
              <a:spAutoFit/>
            </a:bodyPr>
            <a:lstStyle/>
            <a:p>
              <a:r>
                <a:rPr lang="pl-PL" sz="1600" b="1" dirty="0"/>
                <a:t>   Znajdź nas na</a:t>
              </a:r>
            </a:p>
          </p:txBody>
        </p:sp>
      </p:grpSp>
      <p:sp>
        <p:nvSpPr>
          <p:cNvPr id="13" name="Prostokąt 12"/>
          <p:cNvSpPr/>
          <p:nvPr/>
        </p:nvSpPr>
        <p:spPr>
          <a:xfrm>
            <a:off x="2555776" y="5036983"/>
            <a:ext cx="6192688" cy="1200329"/>
          </a:xfrm>
          <a:prstGeom prst="rect">
            <a:avLst/>
          </a:prstGeom>
        </p:spPr>
        <p:txBody>
          <a:bodyPr wrap="square">
            <a:spAutoFit/>
          </a:bodyPr>
          <a:lstStyle/>
          <a:p>
            <a:pPr>
              <a:spcBef>
                <a:spcPts val="0"/>
              </a:spcBef>
              <a:buFont typeface="Arial" pitchFamily="34" charset="0"/>
              <a:buNone/>
              <a:defRPr/>
            </a:pPr>
            <a:r>
              <a:rPr lang="pl-PL" b="1" dirty="0">
                <a:effectLst>
                  <a:outerShdw blurRad="38100" dist="38100" dir="2700000" algn="tl">
                    <a:srgbClr val="000000">
                      <a:alpha val="43137"/>
                    </a:srgbClr>
                  </a:outerShdw>
                </a:effectLst>
                <a:latin typeface="Arial Black" pitchFamily="34" charset="0"/>
              </a:rPr>
              <a:t>KONTAKT</a:t>
            </a:r>
          </a:p>
          <a:p>
            <a:pPr>
              <a:spcBef>
                <a:spcPts val="0"/>
              </a:spcBef>
              <a:buFont typeface="Arial" pitchFamily="34" charset="0"/>
              <a:buNone/>
              <a:defRPr/>
            </a:pPr>
            <a:r>
              <a:rPr lang="pl-PL" b="1" dirty="0">
                <a:effectLst>
                  <a:outerShdw blurRad="38100" dist="38100" dir="2700000" algn="tl">
                    <a:srgbClr val="000000">
                      <a:alpha val="43137"/>
                    </a:srgbClr>
                  </a:outerShdw>
                </a:effectLst>
                <a:latin typeface="Arial Black" pitchFamily="34" charset="0"/>
              </a:rPr>
              <a:t>ul. Jawornicka 1, 60-161 Poznań</a:t>
            </a:r>
            <a:br>
              <a:rPr lang="pl-PL" b="1" dirty="0">
                <a:effectLst>
                  <a:outerShdw blurRad="38100" dist="38100" dir="2700000" algn="tl">
                    <a:srgbClr val="000000">
                      <a:alpha val="43137"/>
                    </a:srgbClr>
                  </a:outerShdw>
                </a:effectLst>
                <a:latin typeface="Arial Black" pitchFamily="34" charset="0"/>
              </a:rPr>
            </a:br>
            <a:r>
              <a:rPr lang="pl-PL" b="1" dirty="0">
                <a:latin typeface="Arial Black" pitchFamily="34" charset="0"/>
              </a:rPr>
              <a:t>e-mail: </a:t>
            </a:r>
            <a:r>
              <a:rPr lang="pl-PL" b="1" dirty="0" err="1">
                <a:solidFill>
                  <a:schemeClr val="tx1">
                    <a:lumMod val="95000"/>
                  </a:schemeClr>
                </a:solidFill>
                <a:latin typeface="Arial Black" pitchFamily="34" charset="0"/>
              </a:rPr>
              <a:t>sekretariat@ckziupoznan.pl</a:t>
            </a:r>
            <a:br>
              <a:rPr lang="pl-PL" b="1" dirty="0">
                <a:solidFill>
                  <a:schemeClr val="tx1">
                    <a:lumMod val="95000"/>
                  </a:schemeClr>
                </a:solidFill>
                <a:latin typeface="Arial Black" pitchFamily="34" charset="0"/>
              </a:rPr>
            </a:br>
            <a:r>
              <a:rPr lang="pl-PL" b="1" dirty="0">
                <a:solidFill>
                  <a:schemeClr val="tx1">
                    <a:lumMod val="95000"/>
                  </a:schemeClr>
                </a:solidFill>
                <a:latin typeface="Arial Black" pitchFamily="34" charset="0"/>
              </a:rPr>
              <a:t>lub: 61 </a:t>
            </a:r>
            <a:r>
              <a:rPr lang="pl-PL" b="1" dirty="0">
                <a:latin typeface="Arial Black" pitchFamily="34" charset="0"/>
              </a:rPr>
              <a:t>66 06 606</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3000"/>
                                        <p:tgtEl>
                                          <p:spTgt spid="9"/>
                                        </p:tgtEl>
                                      </p:cBhvr>
                                    </p:animEffect>
                                  </p:childTnLst>
                                </p:cTn>
                              </p:par>
                            </p:childTnLst>
                          </p:cTn>
                        </p:par>
                        <p:par>
                          <p:cTn id="12" fill="hold">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3000"/>
                                        <p:tgtEl>
                                          <p:spTgt spid="8"/>
                                        </p:tgtEl>
                                      </p:cBhvr>
                                    </p:animEffect>
                                  </p:childTnLst>
                                </p:cTn>
                              </p:par>
                            </p:childTnLst>
                          </p:cTn>
                        </p:par>
                        <p:par>
                          <p:cTn id="16" fill="hold">
                            <p:stCondLst>
                              <p:cond delay="7000"/>
                            </p:stCondLst>
                            <p:childTnLst>
                              <p:par>
                                <p:cTn id="17" presetID="1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Bottom)">
                                      <p:cBhvr>
                                        <p:cTn id="19"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960968220"/>
              </p:ext>
            </p:extLst>
          </p:nvPr>
        </p:nvGraphicFramePr>
        <p:xfrm>
          <a:off x="0" y="1484784"/>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ytuł 1"/>
          <p:cNvSpPr txBox="1">
            <a:spLocks/>
          </p:cNvSpPr>
          <p:nvPr/>
        </p:nvSpPr>
        <p:spPr bwMode="auto">
          <a:xfrm>
            <a:off x="357158" y="2143116"/>
            <a:ext cx="77152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pl-PL" sz="2800" dirty="0">
                <a:ln>
                  <a:solidFill>
                    <a:schemeClr val="bg1"/>
                  </a:solidFill>
                </a:ln>
                <a:solidFill>
                  <a:srgbClr val="FFC000"/>
                </a:solidFill>
                <a:effectLst>
                  <a:outerShdw blurRad="38100" dist="38100" dir="2700000" algn="tl">
                    <a:srgbClr val="000000">
                      <a:alpha val="43137"/>
                    </a:srgbClr>
                  </a:outerShdw>
                </a:effectLst>
                <a:latin typeface="Arial Black" pitchFamily="34" charset="0"/>
                <a:ea typeface="+mj-ea"/>
                <a:cs typeface="Arial" pitchFamily="34" charset="0"/>
              </a:rPr>
              <a:t>DROGI ÓSMOKLASISTO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0" i="0" u="none" strike="noStrike" kern="1200" cap="none" spc="0" normalizeH="0" baseline="0" noProof="0" dirty="0">
                <a:ln>
                  <a:solidFill>
                    <a:schemeClr val="bg1"/>
                  </a:solidFill>
                </a:ln>
                <a:solidFill>
                  <a:srgbClr val="FFC000"/>
                </a:solidFill>
                <a:effectLst>
                  <a:outerShdw blurRad="38100" dist="38100" dir="2700000" algn="tl">
                    <a:srgbClr val="000000">
                      <a:alpha val="43137"/>
                    </a:srgbClr>
                  </a:outerShdw>
                </a:effectLst>
                <a:uLnTx/>
                <a:uFillTx/>
                <a:latin typeface="Arial Black" pitchFamily="34" charset="0"/>
                <a:ea typeface="+mj-ea"/>
                <a:cs typeface="Arial" pitchFamily="34" charset="0"/>
              </a:rPr>
              <a:t>ZAPRASZAMY CIĘ</a:t>
            </a:r>
          </a:p>
          <a:p>
            <a:pPr marL="0" marR="0" lvl="0" indent="0" algn="ctr" defTabSz="914400" rtl="0" eaLnBrk="0" fontAlgn="base" latinLnBrk="0" hangingPunct="0">
              <a:lnSpc>
                <a:spcPct val="100000"/>
              </a:lnSpc>
              <a:spcBef>
                <a:spcPct val="0"/>
              </a:spcBef>
              <a:spcAft>
                <a:spcPct val="0"/>
              </a:spcAft>
              <a:buClrTx/>
              <a:buSzTx/>
              <a:buFontTx/>
              <a:buNone/>
              <a:tabLst/>
              <a:defRPr/>
            </a:pPr>
            <a:r>
              <a:rPr lang="pl-PL" sz="2800" dirty="0">
                <a:ln>
                  <a:solidFill>
                    <a:schemeClr val="bg1"/>
                  </a:solidFill>
                </a:ln>
                <a:solidFill>
                  <a:srgbClr val="FFC000"/>
                </a:solidFill>
                <a:effectLst>
                  <a:outerShdw blurRad="38100" dist="38100" dir="2700000" algn="tl">
                    <a:srgbClr val="000000">
                      <a:alpha val="43137"/>
                    </a:srgbClr>
                  </a:outerShdw>
                </a:effectLst>
                <a:latin typeface="Arial Black" pitchFamily="34" charset="0"/>
                <a:ea typeface="+mj-ea"/>
                <a:cs typeface="Arial" pitchFamily="34" charset="0"/>
              </a:rPr>
              <a:t>DO NASZEJ SZKOŁY ABYŚ MÓGŁ PODJĄĆ NAJLEPSZĄ DECYZJĘ</a:t>
            </a:r>
            <a:br>
              <a:rPr lang="pl-PL" sz="2800" dirty="0">
                <a:ln>
                  <a:solidFill>
                    <a:schemeClr val="bg1"/>
                  </a:solidFill>
                </a:ln>
                <a:solidFill>
                  <a:srgbClr val="FFC000"/>
                </a:solidFill>
                <a:effectLst>
                  <a:outerShdw blurRad="38100" dist="38100" dir="2700000" algn="tl">
                    <a:srgbClr val="000000">
                      <a:alpha val="43137"/>
                    </a:srgbClr>
                  </a:outerShdw>
                </a:effectLst>
                <a:latin typeface="Arial Black" pitchFamily="34" charset="0"/>
                <a:ea typeface="+mj-ea"/>
                <a:cs typeface="Arial" pitchFamily="34" charset="0"/>
              </a:rPr>
            </a:br>
            <a:r>
              <a:rPr lang="pl-PL" sz="2800" dirty="0">
                <a:ln>
                  <a:solidFill>
                    <a:schemeClr val="bg1"/>
                  </a:solidFill>
                </a:ln>
                <a:solidFill>
                  <a:srgbClr val="FFC000"/>
                </a:solidFill>
                <a:effectLst>
                  <a:outerShdw blurRad="38100" dist="38100" dir="2700000" algn="tl">
                    <a:srgbClr val="000000">
                      <a:alpha val="43137"/>
                    </a:srgbClr>
                  </a:outerShdw>
                </a:effectLst>
                <a:latin typeface="Arial Black" pitchFamily="34" charset="0"/>
                <a:ea typeface="+mj-ea"/>
                <a:cs typeface="Arial" pitchFamily="34" charset="0"/>
              </a:rPr>
              <a:t>O DALSZEJ DRODZE KSZTAŁCENIA </a:t>
            </a:r>
            <a:endParaRPr kumimoji="0" lang="pl-PL" sz="2800" b="0" i="0" u="none" strike="noStrike" kern="1200" cap="none" spc="0" normalizeH="0" baseline="0" noProof="0" dirty="0">
              <a:ln>
                <a:solidFill>
                  <a:schemeClr val="bg1"/>
                </a:solidFill>
              </a:ln>
              <a:solidFill>
                <a:srgbClr val="FFC000"/>
              </a:solidFill>
              <a:effectLst>
                <a:outerShdw blurRad="38100" dist="38100" dir="2700000" algn="tl">
                  <a:srgbClr val="000000">
                    <a:alpha val="43137"/>
                  </a:srgbClr>
                </a:outerShdw>
              </a:effectLst>
              <a:uLnTx/>
              <a:uFillTx/>
              <a:latin typeface="Arial Black" pitchFamily="34" charset="0"/>
              <a:ea typeface="+mj-ea"/>
              <a:cs typeface="Arial" pitchFamily="34" charset="0"/>
            </a:endParaRPr>
          </a:p>
        </p:txBody>
      </p:sp>
      <p:pic>
        <p:nvPicPr>
          <p:cNvPr id="7" name="Obraz 6" descr="CKZIUdo.jpg"/>
          <p:cNvPicPr>
            <a:picLocks noChangeAspect="1"/>
          </p:cNvPicPr>
          <p:nvPr/>
        </p:nvPicPr>
        <p:blipFill>
          <a:blip r:embed="rId7" cstate="print"/>
          <a:stretch>
            <a:fillRect/>
          </a:stretch>
        </p:blipFill>
        <p:spPr>
          <a:xfrm>
            <a:off x="0" y="0"/>
            <a:ext cx="9144000" cy="7029399"/>
          </a:xfrm>
          <a:prstGeom prst="rect">
            <a:avLst/>
          </a:prstGeom>
        </p:spPr>
      </p:pic>
      <p:sp>
        <p:nvSpPr>
          <p:cNvPr id="9" name="pole tekstowe 8"/>
          <p:cNvSpPr txBox="1"/>
          <p:nvPr/>
        </p:nvSpPr>
        <p:spPr>
          <a:xfrm>
            <a:off x="683568" y="2348880"/>
            <a:ext cx="8028384" cy="584775"/>
          </a:xfrm>
          <a:prstGeom prst="rect">
            <a:avLst/>
          </a:prstGeom>
          <a:noFill/>
        </p:spPr>
        <p:txBody>
          <a:bodyPr wrap="square" rtlCol="0">
            <a:spAutoFit/>
          </a:bodyPr>
          <a:lstStyle/>
          <a:p>
            <a:pPr algn="ctr"/>
            <a:r>
              <a:rPr lang="pl-PL" sz="3200" dirty="0">
                <a:solidFill>
                  <a:srgbClr val="FF0000"/>
                </a:solidFill>
                <a:effectLst>
                  <a:outerShdw blurRad="38100" dist="38100" dir="2700000" algn="tl">
                    <a:srgbClr val="000000">
                      <a:alpha val="43137"/>
                    </a:srgbClr>
                  </a:outerShdw>
                </a:effectLst>
                <a:latin typeface="Arial Black" pitchFamily="34" charset="0"/>
              </a:rPr>
              <a:t>SERDECZNIE ZAPRASZAMY </a:t>
            </a:r>
          </a:p>
        </p:txBody>
      </p:sp>
    </p:spTree>
  </p:cSld>
  <p:clrMapOvr>
    <a:masterClrMapping/>
  </p:clrMapOvr>
  <p:transition spd="slow" advClick="0" advTm="6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3000" fill="hold"/>
                                        <p:tgtEl>
                                          <p:spTgt spid="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Obraz 8" descr="logo.JPG"/>
          <p:cNvPicPr>
            <a:picLocks noChangeAspect="1"/>
          </p:cNvPicPr>
          <p:nvPr/>
        </p:nvPicPr>
        <p:blipFill>
          <a:blip r:embed="rId2" cstate="print"/>
          <a:srcRect/>
          <a:stretch>
            <a:fillRect/>
          </a:stretch>
        </p:blipFill>
        <p:spPr bwMode="auto">
          <a:xfrm>
            <a:off x="395536" y="116632"/>
            <a:ext cx="795338" cy="1270000"/>
          </a:xfrm>
          <a:prstGeom prst="rect">
            <a:avLst/>
          </a:prstGeom>
          <a:noFill/>
          <a:ln w="9525">
            <a:noFill/>
            <a:miter lim="800000"/>
            <a:headEnd/>
            <a:tailEnd/>
          </a:ln>
        </p:spPr>
      </p:pic>
      <p:sp>
        <p:nvSpPr>
          <p:cNvPr id="6" name="Tytuł 1"/>
          <p:cNvSpPr txBox="1">
            <a:spLocks/>
          </p:cNvSpPr>
          <p:nvPr/>
        </p:nvSpPr>
        <p:spPr bwMode="auto">
          <a:xfrm>
            <a:off x="539552" y="234888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l-PL" sz="4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7" name="Podtytuł 2"/>
          <p:cNvSpPr txBox="1">
            <a:spLocks/>
          </p:cNvSpPr>
          <p:nvPr/>
        </p:nvSpPr>
        <p:spPr bwMode="auto">
          <a:xfrm>
            <a:off x="1403648" y="116632"/>
            <a:ext cx="756084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ts val="3200"/>
              </a:lnSpc>
              <a:spcBef>
                <a:spcPct val="20000"/>
              </a:spcBef>
              <a:spcAft>
                <a:spcPct val="0"/>
              </a:spcAft>
              <a:buClrTx/>
              <a:buSzTx/>
              <a:tabLst/>
              <a:defRPr/>
            </a:pP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   Centrum Kształcenia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Zawodowego i Ustawicznego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w Poznaniu</a:t>
            </a:r>
          </a:p>
        </p:txBody>
      </p:sp>
      <p:pic>
        <p:nvPicPr>
          <p:cNvPr id="2" name="Obraz 1">
            <a:extLst>
              <a:ext uri="{FF2B5EF4-FFF2-40B4-BE49-F238E27FC236}">
                <a16:creationId xmlns:a16="http://schemas.microsoft.com/office/drawing/2014/main" id="{ED5DC2D1-4165-44C1-968B-7AF97DAE4208}"/>
              </a:ext>
            </a:extLst>
          </p:cNvPr>
          <p:cNvPicPr>
            <a:picLocks noChangeAspect="1"/>
          </p:cNvPicPr>
          <p:nvPr/>
        </p:nvPicPr>
        <p:blipFill rotWithShape="1">
          <a:blip r:embed="rId3"/>
          <a:srcRect l="33463" t="16401" r="34250" b="3787"/>
          <a:stretch/>
        </p:blipFill>
        <p:spPr>
          <a:xfrm>
            <a:off x="2627784" y="1334607"/>
            <a:ext cx="3888432" cy="5406761"/>
          </a:xfrm>
          <a:prstGeom prst="rect">
            <a:avLst/>
          </a:prstGeom>
        </p:spPr>
      </p:pic>
    </p:spTree>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Obraz 8" descr="logo.JPG"/>
          <p:cNvPicPr>
            <a:picLocks noChangeAspect="1"/>
          </p:cNvPicPr>
          <p:nvPr/>
        </p:nvPicPr>
        <p:blipFill>
          <a:blip r:embed="rId2" cstate="print"/>
          <a:srcRect/>
          <a:stretch>
            <a:fillRect/>
          </a:stretch>
        </p:blipFill>
        <p:spPr bwMode="auto">
          <a:xfrm>
            <a:off x="395536" y="116632"/>
            <a:ext cx="795338" cy="1270000"/>
          </a:xfrm>
          <a:prstGeom prst="rect">
            <a:avLst/>
          </a:prstGeom>
          <a:noFill/>
          <a:ln w="9525">
            <a:noFill/>
            <a:miter lim="800000"/>
            <a:headEnd/>
            <a:tailEnd/>
          </a:ln>
        </p:spPr>
      </p:pic>
      <p:sp>
        <p:nvSpPr>
          <p:cNvPr id="6" name="Tytuł 1"/>
          <p:cNvSpPr txBox="1">
            <a:spLocks/>
          </p:cNvSpPr>
          <p:nvPr/>
        </p:nvSpPr>
        <p:spPr bwMode="auto">
          <a:xfrm>
            <a:off x="539552" y="234888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l-PL" sz="4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7" name="Podtytuł 2"/>
          <p:cNvSpPr txBox="1">
            <a:spLocks/>
          </p:cNvSpPr>
          <p:nvPr/>
        </p:nvSpPr>
        <p:spPr bwMode="auto">
          <a:xfrm>
            <a:off x="1403648" y="116632"/>
            <a:ext cx="756084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ts val="3200"/>
              </a:lnSpc>
              <a:spcBef>
                <a:spcPct val="20000"/>
              </a:spcBef>
              <a:spcAft>
                <a:spcPct val="0"/>
              </a:spcAft>
              <a:buClrTx/>
              <a:buSzTx/>
              <a:tabLst/>
              <a:defRPr/>
            </a:pP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   Centrum Kształcenia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Zawodowego i Ustawicznego </a:t>
            </a:r>
            <a:b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br>
            <a:r>
              <a:rPr kumimoji="0" lang="pl-PL" sz="24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Arial Black" pitchFamily="34" charset="0"/>
                <a:cs typeface="Arial" pitchFamily="34" charset="0"/>
              </a:rPr>
              <a:t>w Poznaniu</a:t>
            </a:r>
          </a:p>
        </p:txBody>
      </p:sp>
      <p:sp>
        <p:nvSpPr>
          <p:cNvPr id="9" name="pole tekstowe 8"/>
          <p:cNvSpPr txBox="1"/>
          <p:nvPr/>
        </p:nvSpPr>
        <p:spPr>
          <a:xfrm>
            <a:off x="683568" y="1912764"/>
            <a:ext cx="7920880" cy="2308324"/>
          </a:xfrm>
          <a:prstGeom prst="rect">
            <a:avLst/>
          </a:prstGeom>
          <a:noFill/>
        </p:spPr>
        <p:txBody>
          <a:bodyPr wrap="square" rtlCol="0">
            <a:spAutoFit/>
          </a:bodyPr>
          <a:lstStyle/>
          <a:p>
            <a:r>
              <a:rPr lang="pl-PL" sz="2400" b="1" dirty="0"/>
              <a:t>Każdego roku, do 1 lutego, </a:t>
            </a:r>
            <a:r>
              <a:rPr lang="pl-PL" sz="2400" b="1" dirty="0" err="1"/>
              <a:t>MEiN</a:t>
            </a:r>
            <a:r>
              <a:rPr lang="pl-PL" sz="2400" b="1" dirty="0"/>
              <a:t> ogłasza prognozę </a:t>
            </a:r>
          </a:p>
          <a:p>
            <a:r>
              <a:rPr lang="pl-PL" sz="2400" b="1" dirty="0"/>
              <a:t>Zapotrzebowania na pracowników w zawodach </a:t>
            </a:r>
          </a:p>
          <a:p>
            <a:r>
              <a:rPr lang="pl-PL" sz="2400" b="1" dirty="0"/>
              <a:t>szkolnictwa branżowego na krajowym i wojewódzkim</a:t>
            </a:r>
          </a:p>
          <a:p>
            <a:r>
              <a:rPr lang="pl-PL" sz="2400" b="1" dirty="0"/>
              <a:t>rynku pracy. Ukazuje się w drodze obwieszczenia, </a:t>
            </a:r>
          </a:p>
          <a:p>
            <a:r>
              <a:rPr lang="pl-PL" sz="2400" b="1" dirty="0"/>
              <a:t>w Dzienniku Urzędowym Rzeczypospolitej Polskiej </a:t>
            </a:r>
          </a:p>
          <a:p>
            <a:r>
              <a:rPr lang="pl-PL" sz="2400" b="1" dirty="0"/>
              <a:t>„Monitor Polski”. </a:t>
            </a:r>
          </a:p>
        </p:txBody>
      </p:sp>
      <p:sp>
        <p:nvSpPr>
          <p:cNvPr id="10" name="Prostokąt 9"/>
          <p:cNvSpPr/>
          <p:nvPr/>
        </p:nvSpPr>
        <p:spPr>
          <a:xfrm>
            <a:off x="683568" y="4523636"/>
            <a:ext cx="7920880" cy="1569660"/>
          </a:xfrm>
          <a:prstGeom prst="rect">
            <a:avLst/>
          </a:prstGeom>
        </p:spPr>
        <p:txBody>
          <a:bodyPr wrap="square">
            <a:spAutoFit/>
          </a:bodyPr>
          <a:lstStyle/>
          <a:p>
            <a:r>
              <a:rPr lang="pl-PL" sz="2400" b="1" dirty="0"/>
              <a:t>Prognoza krajowa zawiera alfabetyczny wykaz 30 zawodów, dla których, ze względu na znaczenie </a:t>
            </a:r>
          </a:p>
          <a:p>
            <a:r>
              <a:rPr lang="pl-PL" sz="2400" b="1" dirty="0"/>
              <a:t>dla rozwoju państwa, jest prognozowane szczególne zapotrzebowanie na rynku pracy. </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2000"/>
                                        <p:tgtEl>
                                          <p:spTgt spid="9"/>
                                        </p:tgtEl>
                                      </p:cBhvr>
                                    </p:animEffect>
                                  </p:childTnLst>
                                </p:cTn>
                              </p:par>
                            </p:childTnLst>
                          </p:cTn>
                        </p:par>
                        <p:par>
                          <p:cTn id="12" fill="hold">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274638"/>
            <a:ext cx="8172450" cy="1143000"/>
          </a:xfrm>
        </p:spPr>
        <p:txBody>
          <a:bodyPr>
            <a:normAutofit/>
          </a:bodyPr>
          <a:lstStyle/>
          <a:p>
            <a:pPr>
              <a:defRPr/>
            </a:pPr>
            <a:r>
              <a:rPr lang="pl-PL" sz="32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ZAWODY w </a:t>
            </a:r>
            <a:r>
              <a:rPr lang="pl-PL" sz="3200" dirty="0" err="1">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CKZiU</a:t>
            </a:r>
            <a:r>
              <a:rPr lang="pl-PL" sz="32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 2024/2025</a:t>
            </a:r>
          </a:p>
        </p:txBody>
      </p:sp>
      <p:sp>
        <p:nvSpPr>
          <p:cNvPr id="10" name="Symbol zastępczy zawartości 9"/>
          <p:cNvSpPr>
            <a:spLocks noGrp="1"/>
          </p:cNvSpPr>
          <p:nvPr>
            <p:ph idx="1"/>
          </p:nvPr>
        </p:nvSpPr>
        <p:spPr>
          <a:xfrm>
            <a:off x="611560" y="1916832"/>
            <a:ext cx="7467600" cy="4525963"/>
          </a:xfrm>
        </p:spPr>
        <p:txBody>
          <a:bodyPr>
            <a:normAutofit fontScale="92500" lnSpcReduction="10000"/>
          </a:bodyPr>
          <a:lstStyle/>
          <a:p>
            <a:r>
              <a:rPr lang="pl-PL" sz="2800" dirty="0">
                <a:latin typeface="Arial Black" pitchFamily="34" charset="0"/>
              </a:rPr>
              <a:t>Technik awionik </a:t>
            </a:r>
          </a:p>
          <a:p>
            <a:r>
              <a:rPr lang="pl-PL" sz="2800" dirty="0">
                <a:latin typeface="Arial Black" pitchFamily="34" charset="0"/>
              </a:rPr>
              <a:t>Technik mechanik lotniczy </a:t>
            </a:r>
          </a:p>
          <a:p>
            <a:r>
              <a:rPr lang="pl-PL" sz="2800" dirty="0">
                <a:solidFill>
                  <a:srgbClr val="FF0000"/>
                </a:solidFill>
                <a:latin typeface="Arial Black" pitchFamily="34" charset="0"/>
              </a:rPr>
              <a:t>Technik mechatronik </a:t>
            </a:r>
          </a:p>
          <a:p>
            <a:r>
              <a:rPr lang="pl-PL" sz="2800" dirty="0">
                <a:solidFill>
                  <a:srgbClr val="FF0000"/>
                </a:solidFill>
                <a:latin typeface="Arial Black" pitchFamily="34" charset="0"/>
              </a:rPr>
              <a:t>Technik robotyk</a:t>
            </a:r>
          </a:p>
          <a:p>
            <a:r>
              <a:rPr lang="pl-PL" sz="2800" dirty="0">
                <a:solidFill>
                  <a:srgbClr val="FF0000"/>
                </a:solidFill>
                <a:latin typeface="Arial Black" pitchFamily="34" charset="0"/>
              </a:rPr>
              <a:t>Technik spawalnictwa</a:t>
            </a:r>
          </a:p>
          <a:p>
            <a:r>
              <a:rPr lang="pl-PL" sz="2800" dirty="0">
                <a:solidFill>
                  <a:srgbClr val="FF0000"/>
                </a:solidFill>
                <a:latin typeface="Arial Black" pitchFamily="34" charset="0"/>
              </a:rPr>
              <a:t>Technik mechanik </a:t>
            </a:r>
          </a:p>
          <a:p>
            <a:r>
              <a:rPr lang="pl-PL" sz="2800" dirty="0">
                <a:latin typeface="Arial Black" pitchFamily="34" charset="0"/>
              </a:rPr>
              <a:t>Technik urządzeń i systemów energetyki odnawialnej</a:t>
            </a:r>
          </a:p>
          <a:p>
            <a:r>
              <a:rPr lang="pl-PL" sz="2800" dirty="0">
                <a:latin typeface="Arial Black" pitchFamily="34" charset="0"/>
              </a:rPr>
              <a:t>Technik chłodnictwa i klimatyzacji</a:t>
            </a:r>
          </a:p>
          <a:p>
            <a:r>
              <a:rPr lang="pl-PL" sz="2800" dirty="0">
                <a:solidFill>
                  <a:srgbClr val="FF0000"/>
                </a:solidFill>
                <a:latin typeface="Arial Black" pitchFamily="34" charset="0"/>
              </a:rPr>
              <a:t>Operator Obrabiarek Skrawających</a:t>
            </a:r>
          </a:p>
          <a:p>
            <a:pPr>
              <a:buNone/>
            </a:pPr>
            <a:endParaRPr lang="pl-PL" sz="3000" dirty="0">
              <a:latin typeface="Arial Black" pitchFamily="34" charset="0"/>
            </a:endParaRPr>
          </a:p>
          <a:p>
            <a:endParaRPr lang="pl-PL" dirty="0"/>
          </a:p>
        </p:txBody>
      </p:sp>
      <p:pic>
        <p:nvPicPr>
          <p:cNvPr id="7172" name="Obraz 8" descr="logo.JPG"/>
          <p:cNvPicPr>
            <a:picLocks noChangeAspect="1"/>
          </p:cNvPicPr>
          <p:nvPr/>
        </p:nvPicPr>
        <p:blipFill>
          <a:blip r:embed="rId2" cstate="print"/>
          <a:srcRect/>
          <a:stretch>
            <a:fillRect/>
          </a:stretch>
        </p:blipFill>
        <p:spPr bwMode="auto">
          <a:xfrm>
            <a:off x="320278" y="142776"/>
            <a:ext cx="795338" cy="1270000"/>
          </a:xfrm>
          <a:prstGeom prst="rect">
            <a:avLst/>
          </a:prstGeom>
          <a:noFill/>
          <a:ln w="9525">
            <a:noFill/>
            <a:miter lim="800000"/>
            <a:headEnd/>
            <a:tailEnd/>
          </a:ln>
        </p:spPr>
      </p:pic>
      <p:sp>
        <p:nvSpPr>
          <p:cNvPr id="5" name="Tytuł 1"/>
          <p:cNvSpPr txBox="1">
            <a:spLocks/>
          </p:cNvSpPr>
          <p:nvPr/>
        </p:nvSpPr>
        <p:spPr>
          <a:xfrm>
            <a:off x="1122452" y="888450"/>
            <a:ext cx="817245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fontAlgn="auto">
              <a:spcAft>
                <a:spcPts val="0"/>
              </a:spcAft>
              <a:defRPr/>
            </a:pPr>
            <a:r>
              <a:rPr lang="pl-PL" sz="3200" dirty="0">
                <a:solidFill>
                  <a:schemeClr val="bg2">
                    <a:lumMod val="60000"/>
                    <a:lumOff val="40000"/>
                  </a:schemeClr>
                </a:solidFill>
                <a:effectLst>
                  <a:outerShdw blurRad="38100" dist="38100" dir="2700000" algn="tl">
                    <a:srgbClr val="000000">
                      <a:alpha val="43137"/>
                    </a:srgbClr>
                  </a:outerShdw>
                </a:effectLst>
                <a:latin typeface="Arial Black" pitchFamily="34" charset="0"/>
                <a:cs typeface="Arial" pitchFamily="34" charset="0"/>
              </a:rPr>
              <a:t>RYNEK KRAJOWY</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Bottom)">
                                      <p:cBhvr>
                                        <p:cTn id="12" dur="2000"/>
                                        <p:tgtEl>
                                          <p:spTgt spid="10">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slide(fromBottom)">
                                      <p:cBhvr>
                                        <p:cTn id="16" dur="2000"/>
                                        <p:tgtEl>
                                          <p:spTgt spid="10">
                                            <p:txEl>
                                              <p:pRg st="1" end="1"/>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slide(fromBottom)">
                                      <p:cBhvr>
                                        <p:cTn id="20" dur="2000"/>
                                        <p:tgtEl>
                                          <p:spTgt spid="10">
                                            <p:txEl>
                                              <p:pRg st="2" end="2"/>
                                            </p:txEl>
                                          </p:spTgt>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slide(fromBottom)">
                                      <p:cBhvr>
                                        <p:cTn id="24" dur="2000"/>
                                        <p:tgtEl>
                                          <p:spTgt spid="10">
                                            <p:txEl>
                                              <p:pRg st="3" end="3"/>
                                            </p:txEl>
                                          </p:spTgt>
                                        </p:tgtEl>
                                      </p:cBhvr>
                                    </p:animEffect>
                                  </p:childTnLst>
                                </p:cTn>
                              </p:par>
                            </p:childTnLst>
                          </p:cTn>
                        </p:par>
                        <p:par>
                          <p:cTn id="25" fill="hold">
                            <p:stCondLst>
                              <p:cond delay="10000"/>
                            </p:stCondLst>
                            <p:childTnLst>
                              <p:par>
                                <p:cTn id="26" presetID="12" presetClass="entr" presetSubtype="4" fill="hold" grpId="0" nodeType="after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slide(fromBottom)">
                                      <p:cBhvr>
                                        <p:cTn id="28" dur="2000"/>
                                        <p:tgtEl>
                                          <p:spTgt spid="10">
                                            <p:txEl>
                                              <p:pRg st="4" end="4"/>
                                            </p:txEl>
                                          </p:spTgt>
                                        </p:tgtEl>
                                      </p:cBhvr>
                                    </p:animEffect>
                                  </p:childTnLst>
                                </p:cTn>
                              </p:par>
                            </p:childTnLst>
                          </p:cTn>
                        </p:par>
                        <p:par>
                          <p:cTn id="29" fill="hold">
                            <p:stCondLst>
                              <p:cond delay="12000"/>
                            </p:stCondLst>
                            <p:childTnLst>
                              <p:par>
                                <p:cTn id="30" presetID="12" presetClass="entr" presetSubtype="4" fill="hold" grpId="0" nodeType="after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slide(fromBottom)">
                                      <p:cBhvr>
                                        <p:cTn id="32" dur="2000"/>
                                        <p:tgtEl>
                                          <p:spTgt spid="10">
                                            <p:txEl>
                                              <p:pRg st="5" end="5"/>
                                            </p:txEl>
                                          </p:spTgt>
                                        </p:tgtEl>
                                      </p:cBhvr>
                                    </p:animEffect>
                                  </p:childTnLst>
                                </p:cTn>
                              </p:par>
                            </p:childTnLst>
                          </p:cTn>
                        </p:par>
                        <p:par>
                          <p:cTn id="33" fill="hold">
                            <p:stCondLst>
                              <p:cond delay="14000"/>
                            </p:stCondLst>
                            <p:childTnLst>
                              <p:par>
                                <p:cTn id="34" presetID="12" presetClass="entr" presetSubtype="4" fill="hold" grpId="0" nodeType="after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slide(fromBottom)">
                                      <p:cBhvr>
                                        <p:cTn id="36" dur="2000"/>
                                        <p:tgtEl>
                                          <p:spTgt spid="10">
                                            <p:txEl>
                                              <p:pRg st="6" end="6"/>
                                            </p:txEl>
                                          </p:spTgt>
                                        </p:tgtEl>
                                      </p:cBhvr>
                                    </p:animEffect>
                                  </p:childTnLst>
                                </p:cTn>
                              </p:par>
                            </p:childTnLst>
                          </p:cTn>
                        </p:par>
                        <p:par>
                          <p:cTn id="37" fill="hold">
                            <p:stCondLst>
                              <p:cond delay="16000"/>
                            </p:stCondLst>
                            <p:childTnLst>
                              <p:par>
                                <p:cTn id="38" presetID="12" presetClass="entr" presetSubtype="4" fill="hold" grpId="0" nodeType="afterEffect">
                                  <p:stCondLst>
                                    <p:cond delay="0"/>
                                  </p:stCondLst>
                                  <p:childTnLst>
                                    <p:set>
                                      <p:cBhvr>
                                        <p:cTn id="39" dur="1" fill="hold">
                                          <p:stCondLst>
                                            <p:cond delay="0"/>
                                          </p:stCondLst>
                                        </p:cTn>
                                        <p:tgtEl>
                                          <p:spTgt spid="10">
                                            <p:txEl>
                                              <p:pRg st="7" end="7"/>
                                            </p:txEl>
                                          </p:spTgt>
                                        </p:tgtEl>
                                        <p:attrNameLst>
                                          <p:attrName>style.visibility</p:attrName>
                                        </p:attrNameLst>
                                      </p:cBhvr>
                                      <p:to>
                                        <p:strVal val="visible"/>
                                      </p:to>
                                    </p:set>
                                    <p:animEffect transition="in" filter="slide(fromBottom)">
                                      <p:cBhvr>
                                        <p:cTn id="40" dur="2000"/>
                                        <p:tgtEl>
                                          <p:spTgt spid="10">
                                            <p:txEl>
                                              <p:pRg st="7" end="7"/>
                                            </p:txEl>
                                          </p:spTgt>
                                        </p:tgtEl>
                                      </p:cBhvr>
                                    </p:animEffect>
                                  </p:childTnLst>
                                </p:cTn>
                              </p:par>
                            </p:childTnLst>
                          </p:cTn>
                        </p:par>
                        <p:par>
                          <p:cTn id="41" fill="hold">
                            <p:stCondLst>
                              <p:cond delay="18000"/>
                            </p:stCondLst>
                            <p:childTnLst>
                              <p:par>
                                <p:cTn id="42" presetID="12" presetClass="entr" presetSubtype="4" fill="hold" grpId="0" nodeType="afterEffect">
                                  <p:stCondLst>
                                    <p:cond delay="0"/>
                                  </p:stCondLst>
                                  <p:childTnLst>
                                    <p:set>
                                      <p:cBhvr>
                                        <p:cTn id="43" dur="1" fill="hold">
                                          <p:stCondLst>
                                            <p:cond delay="0"/>
                                          </p:stCondLst>
                                        </p:cTn>
                                        <p:tgtEl>
                                          <p:spTgt spid="10">
                                            <p:txEl>
                                              <p:pRg st="8" end="8"/>
                                            </p:txEl>
                                          </p:spTgt>
                                        </p:tgtEl>
                                        <p:attrNameLst>
                                          <p:attrName>style.visibility</p:attrName>
                                        </p:attrNameLst>
                                      </p:cBhvr>
                                      <p:to>
                                        <p:strVal val="visible"/>
                                      </p:to>
                                    </p:set>
                                    <p:animEffect transition="in" filter="slide(fromBottom)">
                                      <p:cBhvr>
                                        <p:cTn id="44" dur="2000"/>
                                        <p:tgtEl>
                                          <p:spTgt spid="10">
                                            <p:txEl>
                                              <p:pRg st="8" end="8"/>
                                            </p:txEl>
                                          </p:spTgt>
                                        </p:tgtEl>
                                      </p:cBhvr>
                                    </p:animEffect>
                                  </p:childTnLst>
                                </p:cTn>
                              </p:par>
                            </p:childTnLst>
                          </p:cTn>
                        </p:par>
                        <p:par>
                          <p:cTn id="45" fill="hold">
                            <p:stCondLst>
                              <p:cond delay="20000"/>
                            </p:stCondLst>
                            <p:childTnLst>
                              <p:par>
                                <p:cTn id="46" presetID="2" presetClass="entr" presetSubtype="2"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2000" fill="hold"/>
                                        <p:tgtEl>
                                          <p:spTgt spid="5"/>
                                        </p:tgtEl>
                                        <p:attrNameLst>
                                          <p:attrName>ppt_x</p:attrName>
                                        </p:attrNameLst>
                                      </p:cBhvr>
                                      <p:tavLst>
                                        <p:tav tm="0">
                                          <p:val>
                                            <p:strVal val="1+#ppt_w/2"/>
                                          </p:val>
                                        </p:tav>
                                        <p:tav tm="100000">
                                          <p:val>
                                            <p:strVal val="#ppt_x"/>
                                          </p:val>
                                        </p:tav>
                                      </p:tavLst>
                                    </p:anim>
                                    <p:anim calcmode="lin" valueType="num">
                                      <p:cBhvr additive="base">
                                        <p:cTn id="49"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274638"/>
            <a:ext cx="8172450" cy="1143000"/>
          </a:xfrm>
        </p:spPr>
        <p:txBody>
          <a:bodyPr>
            <a:normAutofit/>
          </a:bodyPr>
          <a:lstStyle/>
          <a:p>
            <a:pPr>
              <a:defRPr/>
            </a:pPr>
            <a:r>
              <a:rPr lang="pl-PL" sz="32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ZAWODY w </a:t>
            </a:r>
            <a:r>
              <a:rPr lang="pl-PL" sz="3200" dirty="0" err="1">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CKZiU</a:t>
            </a:r>
            <a:r>
              <a:rPr lang="pl-PL" sz="32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 2024/2025</a:t>
            </a:r>
          </a:p>
        </p:txBody>
      </p:sp>
      <p:sp>
        <p:nvSpPr>
          <p:cNvPr id="10" name="Symbol zastępczy zawartości 9"/>
          <p:cNvSpPr>
            <a:spLocks noGrp="1"/>
          </p:cNvSpPr>
          <p:nvPr>
            <p:ph idx="1"/>
          </p:nvPr>
        </p:nvSpPr>
        <p:spPr>
          <a:xfrm>
            <a:off x="611560" y="1916832"/>
            <a:ext cx="7467600" cy="4525963"/>
          </a:xfrm>
        </p:spPr>
        <p:txBody>
          <a:bodyPr>
            <a:normAutofit fontScale="92500" lnSpcReduction="10000"/>
          </a:bodyPr>
          <a:lstStyle/>
          <a:p>
            <a:r>
              <a:rPr lang="pl-PL" sz="2800" dirty="0">
                <a:latin typeface="Arial Black" pitchFamily="34" charset="0"/>
              </a:rPr>
              <a:t>Technik awionik </a:t>
            </a:r>
          </a:p>
          <a:p>
            <a:r>
              <a:rPr lang="pl-PL" sz="2800" dirty="0">
                <a:solidFill>
                  <a:srgbClr val="FF0000"/>
                </a:solidFill>
                <a:latin typeface="Arial Black" pitchFamily="34" charset="0"/>
              </a:rPr>
              <a:t>Technik mechanik lotniczy</a:t>
            </a:r>
            <a:r>
              <a:rPr lang="pl-PL" sz="2800" dirty="0">
                <a:latin typeface="Arial Black" pitchFamily="34" charset="0"/>
              </a:rPr>
              <a:t> </a:t>
            </a:r>
          </a:p>
          <a:p>
            <a:r>
              <a:rPr lang="pl-PL" sz="2800" dirty="0">
                <a:solidFill>
                  <a:srgbClr val="FF0000"/>
                </a:solidFill>
                <a:latin typeface="Arial Black" pitchFamily="34" charset="0"/>
              </a:rPr>
              <a:t>Technik mechatronik </a:t>
            </a:r>
          </a:p>
          <a:p>
            <a:r>
              <a:rPr lang="pl-PL" sz="2800" dirty="0">
                <a:solidFill>
                  <a:srgbClr val="FF0000"/>
                </a:solidFill>
                <a:latin typeface="Arial Black" pitchFamily="34" charset="0"/>
              </a:rPr>
              <a:t>Technik robotyk</a:t>
            </a:r>
          </a:p>
          <a:p>
            <a:r>
              <a:rPr lang="pl-PL" sz="2800" dirty="0">
                <a:solidFill>
                  <a:srgbClr val="FF0000"/>
                </a:solidFill>
                <a:latin typeface="Arial Black" pitchFamily="34" charset="0"/>
              </a:rPr>
              <a:t>Technik spawalnictwa</a:t>
            </a:r>
          </a:p>
          <a:p>
            <a:r>
              <a:rPr lang="pl-PL" sz="2800" dirty="0">
                <a:solidFill>
                  <a:srgbClr val="FF0000"/>
                </a:solidFill>
                <a:latin typeface="Arial Black" pitchFamily="34" charset="0"/>
              </a:rPr>
              <a:t>Technik mechanik </a:t>
            </a:r>
          </a:p>
          <a:p>
            <a:r>
              <a:rPr lang="pl-PL" sz="2800" dirty="0">
                <a:solidFill>
                  <a:srgbClr val="FF0000"/>
                </a:solidFill>
                <a:latin typeface="Arial Black" pitchFamily="34" charset="0"/>
              </a:rPr>
              <a:t>Technik urządzeń i systemów energetyki odnawialnej</a:t>
            </a:r>
          </a:p>
          <a:p>
            <a:r>
              <a:rPr lang="pl-PL" sz="2800" dirty="0">
                <a:solidFill>
                  <a:srgbClr val="FF0000"/>
                </a:solidFill>
                <a:latin typeface="Arial Black" pitchFamily="34" charset="0"/>
              </a:rPr>
              <a:t>Technik chłodnictwa i klimatyzacji</a:t>
            </a:r>
          </a:p>
          <a:p>
            <a:r>
              <a:rPr lang="pl-PL" sz="2800" dirty="0">
                <a:solidFill>
                  <a:srgbClr val="FF0000"/>
                </a:solidFill>
                <a:latin typeface="Arial Black" pitchFamily="34" charset="0"/>
              </a:rPr>
              <a:t>Operator Obrabiarek Skrawających</a:t>
            </a:r>
          </a:p>
          <a:p>
            <a:pPr>
              <a:buNone/>
            </a:pPr>
            <a:endParaRPr lang="pl-PL" sz="3000" dirty="0">
              <a:latin typeface="Arial Black" pitchFamily="34" charset="0"/>
            </a:endParaRPr>
          </a:p>
          <a:p>
            <a:endParaRPr lang="pl-PL" dirty="0"/>
          </a:p>
        </p:txBody>
      </p:sp>
      <p:pic>
        <p:nvPicPr>
          <p:cNvPr id="7172" name="Obraz 8" descr="logo.JPG"/>
          <p:cNvPicPr>
            <a:picLocks noChangeAspect="1"/>
          </p:cNvPicPr>
          <p:nvPr/>
        </p:nvPicPr>
        <p:blipFill>
          <a:blip r:embed="rId2" cstate="print"/>
          <a:srcRect/>
          <a:stretch>
            <a:fillRect/>
          </a:stretch>
        </p:blipFill>
        <p:spPr bwMode="auto">
          <a:xfrm>
            <a:off x="320278" y="142776"/>
            <a:ext cx="795338" cy="1270000"/>
          </a:xfrm>
          <a:prstGeom prst="rect">
            <a:avLst/>
          </a:prstGeom>
          <a:noFill/>
          <a:ln w="9525">
            <a:noFill/>
            <a:miter lim="800000"/>
            <a:headEnd/>
            <a:tailEnd/>
          </a:ln>
        </p:spPr>
      </p:pic>
      <p:sp>
        <p:nvSpPr>
          <p:cNvPr id="5" name="Tytuł 1"/>
          <p:cNvSpPr txBox="1">
            <a:spLocks/>
          </p:cNvSpPr>
          <p:nvPr/>
        </p:nvSpPr>
        <p:spPr>
          <a:xfrm>
            <a:off x="948670" y="1090873"/>
            <a:ext cx="817245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fontAlgn="auto">
              <a:spcAft>
                <a:spcPts val="0"/>
              </a:spcAft>
              <a:defRPr/>
            </a:pPr>
            <a:r>
              <a:rPr lang="pl-PL" sz="2400" dirty="0">
                <a:solidFill>
                  <a:schemeClr val="bg2">
                    <a:lumMod val="60000"/>
                    <a:lumOff val="40000"/>
                  </a:schemeClr>
                </a:solidFill>
                <a:effectLst>
                  <a:outerShdw blurRad="38100" dist="38100" dir="2700000" algn="tl">
                    <a:srgbClr val="000000">
                      <a:alpha val="43137"/>
                    </a:srgbClr>
                  </a:outerShdw>
                </a:effectLst>
                <a:latin typeface="Arial Black" pitchFamily="34" charset="0"/>
                <a:cs typeface="Arial" pitchFamily="34" charset="0"/>
              </a:rPr>
              <a:t>RYNEK WOJEWODZTWA WIELKOPOLSKIEGO</a:t>
            </a:r>
          </a:p>
        </p:txBody>
      </p:sp>
    </p:spTree>
    <p:extLst>
      <p:ext uri="{BB962C8B-B14F-4D97-AF65-F5344CB8AC3E}">
        <p14:creationId xmlns:p14="http://schemas.microsoft.com/office/powerpoint/2010/main" val="24136592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Bottom)">
                                      <p:cBhvr>
                                        <p:cTn id="12" dur="2000"/>
                                        <p:tgtEl>
                                          <p:spTgt spid="10">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slide(fromBottom)">
                                      <p:cBhvr>
                                        <p:cTn id="16" dur="2000"/>
                                        <p:tgtEl>
                                          <p:spTgt spid="10">
                                            <p:txEl>
                                              <p:pRg st="1" end="1"/>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slide(fromBottom)">
                                      <p:cBhvr>
                                        <p:cTn id="20" dur="2000"/>
                                        <p:tgtEl>
                                          <p:spTgt spid="10">
                                            <p:txEl>
                                              <p:pRg st="2" end="2"/>
                                            </p:txEl>
                                          </p:spTgt>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slide(fromBottom)">
                                      <p:cBhvr>
                                        <p:cTn id="24" dur="2000"/>
                                        <p:tgtEl>
                                          <p:spTgt spid="10">
                                            <p:txEl>
                                              <p:pRg st="3" end="3"/>
                                            </p:txEl>
                                          </p:spTgt>
                                        </p:tgtEl>
                                      </p:cBhvr>
                                    </p:animEffect>
                                  </p:childTnLst>
                                </p:cTn>
                              </p:par>
                            </p:childTnLst>
                          </p:cTn>
                        </p:par>
                        <p:par>
                          <p:cTn id="25" fill="hold">
                            <p:stCondLst>
                              <p:cond delay="10000"/>
                            </p:stCondLst>
                            <p:childTnLst>
                              <p:par>
                                <p:cTn id="26" presetID="12" presetClass="entr" presetSubtype="4" fill="hold" grpId="0" nodeType="after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slide(fromBottom)">
                                      <p:cBhvr>
                                        <p:cTn id="28" dur="2000"/>
                                        <p:tgtEl>
                                          <p:spTgt spid="10">
                                            <p:txEl>
                                              <p:pRg st="4" end="4"/>
                                            </p:txEl>
                                          </p:spTgt>
                                        </p:tgtEl>
                                      </p:cBhvr>
                                    </p:animEffect>
                                  </p:childTnLst>
                                </p:cTn>
                              </p:par>
                            </p:childTnLst>
                          </p:cTn>
                        </p:par>
                        <p:par>
                          <p:cTn id="29" fill="hold">
                            <p:stCondLst>
                              <p:cond delay="12000"/>
                            </p:stCondLst>
                            <p:childTnLst>
                              <p:par>
                                <p:cTn id="30" presetID="12" presetClass="entr" presetSubtype="4" fill="hold" grpId="0" nodeType="after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slide(fromBottom)">
                                      <p:cBhvr>
                                        <p:cTn id="32" dur="2000"/>
                                        <p:tgtEl>
                                          <p:spTgt spid="10">
                                            <p:txEl>
                                              <p:pRg st="5" end="5"/>
                                            </p:txEl>
                                          </p:spTgt>
                                        </p:tgtEl>
                                      </p:cBhvr>
                                    </p:animEffect>
                                  </p:childTnLst>
                                </p:cTn>
                              </p:par>
                            </p:childTnLst>
                          </p:cTn>
                        </p:par>
                        <p:par>
                          <p:cTn id="33" fill="hold">
                            <p:stCondLst>
                              <p:cond delay="14000"/>
                            </p:stCondLst>
                            <p:childTnLst>
                              <p:par>
                                <p:cTn id="34" presetID="12" presetClass="entr" presetSubtype="4" fill="hold" grpId="0" nodeType="after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slide(fromBottom)">
                                      <p:cBhvr>
                                        <p:cTn id="36" dur="2000"/>
                                        <p:tgtEl>
                                          <p:spTgt spid="10">
                                            <p:txEl>
                                              <p:pRg st="6" end="6"/>
                                            </p:txEl>
                                          </p:spTgt>
                                        </p:tgtEl>
                                      </p:cBhvr>
                                    </p:animEffect>
                                  </p:childTnLst>
                                </p:cTn>
                              </p:par>
                            </p:childTnLst>
                          </p:cTn>
                        </p:par>
                        <p:par>
                          <p:cTn id="37" fill="hold">
                            <p:stCondLst>
                              <p:cond delay="16000"/>
                            </p:stCondLst>
                            <p:childTnLst>
                              <p:par>
                                <p:cTn id="38" presetID="12" presetClass="entr" presetSubtype="4" fill="hold" grpId="0" nodeType="afterEffect">
                                  <p:stCondLst>
                                    <p:cond delay="0"/>
                                  </p:stCondLst>
                                  <p:childTnLst>
                                    <p:set>
                                      <p:cBhvr>
                                        <p:cTn id="39" dur="1" fill="hold">
                                          <p:stCondLst>
                                            <p:cond delay="0"/>
                                          </p:stCondLst>
                                        </p:cTn>
                                        <p:tgtEl>
                                          <p:spTgt spid="10">
                                            <p:txEl>
                                              <p:pRg st="7" end="7"/>
                                            </p:txEl>
                                          </p:spTgt>
                                        </p:tgtEl>
                                        <p:attrNameLst>
                                          <p:attrName>style.visibility</p:attrName>
                                        </p:attrNameLst>
                                      </p:cBhvr>
                                      <p:to>
                                        <p:strVal val="visible"/>
                                      </p:to>
                                    </p:set>
                                    <p:animEffect transition="in" filter="slide(fromBottom)">
                                      <p:cBhvr>
                                        <p:cTn id="40" dur="2000"/>
                                        <p:tgtEl>
                                          <p:spTgt spid="10">
                                            <p:txEl>
                                              <p:pRg st="7" end="7"/>
                                            </p:txEl>
                                          </p:spTgt>
                                        </p:tgtEl>
                                      </p:cBhvr>
                                    </p:animEffect>
                                  </p:childTnLst>
                                </p:cTn>
                              </p:par>
                            </p:childTnLst>
                          </p:cTn>
                        </p:par>
                        <p:par>
                          <p:cTn id="41" fill="hold">
                            <p:stCondLst>
                              <p:cond delay="18000"/>
                            </p:stCondLst>
                            <p:childTnLst>
                              <p:par>
                                <p:cTn id="42" presetID="12" presetClass="entr" presetSubtype="4" fill="hold" grpId="0" nodeType="afterEffect">
                                  <p:stCondLst>
                                    <p:cond delay="0"/>
                                  </p:stCondLst>
                                  <p:childTnLst>
                                    <p:set>
                                      <p:cBhvr>
                                        <p:cTn id="43" dur="1" fill="hold">
                                          <p:stCondLst>
                                            <p:cond delay="0"/>
                                          </p:stCondLst>
                                        </p:cTn>
                                        <p:tgtEl>
                                          <p:spTgt spid="10">
                                            <p:txEl>
                                              <p:pRg st="8" end="8"/>
                                            </p:txEl>
                                          </p:spTgt>
                                        </p:tgtEl>
                                        <p:attrNameLst>
                                          <p:attrName>style.visibility</p:attrName>
                                        </p:attrNameLst>
                                      </p:cBhvr>
                                      <p:to>
                                        <p:strVal val="visible"/>
                                      </p:to>
                                    </p:set>
                                    <p:animEffect transition="in" filter="slide(fromBottom)">
                                      <p:cBhvr>
                                        <p:cTn id="44" dur="2000"/>
                                        <p:tgtEl>
                                          <p:spTgt spid="10">
                                            <p:txEl>
                                              <p:pRg st="8" end="8"/>
                                            </p:txEl>
                                          </p:spTgt>
                                        </p:tgtEl>
                                      </p:cBhvr>
                                    </p:animEffect>
                                  </p:childTnLst>
                                </p:cTn>
                              </p:par>
                            </p:childTnLst>
                          </p:cTn>
                        </p:par>
                        <p:par>
                          <p:cTn id="45" fill="hold">
                            <p:stCondLst>
                              <p:cond delay="20000"/>
                            </p:stCondLst>
                            <p:childTnLst>
                              <p:par>
                                <p:cTn id="46" presetID="2" presetClass="entr" presetSubtype="2"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2000" fill="hold"/>
                                        <p:tgtEl>
                                          <p:spTgt spid="5"/>
                                        </p:tgtEl>
                                        <p:attrNameLst>
                                          <p:attrName>ppt_x</p:attrName>
                                        </p:attrNameLst>
                                      </p:cBhvr>
                                      <p:tavLst>
                                        <p:tav tm="0">
                                          <p:val>
                                            <p:strVal val="1+#ppt_w/2"/>
                                          </p:val>
                                        </p:tav>
                                        <p:tav tm="100000">
                                          <p:val>
                                            <p:strVal val="#ppt_x"/>
                                          </p:val>
                                        </p:tav>
                                      </p:tavLst>
                                    </p:anim>
                                    <p:anim calcmode="lin" valueType="num">
                                      <p:cBhvr additive="base">
                                        <p:cTn id="49"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91680" y="476672"/>
            <a:ext cx="8643966" cy="720080"/>
          </a:xfrm>
        </p:spPr>
        <p:txBody>
          <a:bodyPr>
            <a:normAutofit/>
          </a:bodyPr>
          <a:lstStyle/>
          <a:p>
            <a:pPr>
              <a:defRPr/>
            </a:pPr>
            <a:r>
              <a:rPr lang="pl-PL" sz="36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TECHNIK AWIONIK</a:t>
            </a:r>
          </a:p>
        </p:txBody>
      </p:sp>
      <p:sp>
        <p:nvSpPr>
          <p:cNvPr id="10" name="Symbol zastępczy zawartości 9"/>
          <p:cNvSpPr>
            <a:spLocks noGrp="1"/>
          </p:cNvSpPr>
          <p:nvPr>
            <p:ph idx="1"/>
          </p:nvPr>
        </p:nvSpPr>
        <p:spPr>
          <a:xfrm>
            <a:off x="0" y="1628800"/>
            <a:ext cx="8532440" cy="2448272"/>
          </a:xfrm>
        </p:spPr>
        <p:txBody>
          <a:bodyPr>
            <a:normAutofit/>
          </a:bodyPr>
          <a:lstStyle/>
          <a:p>
            <a:pPr>
              <a:lnSpc>
                <a:spcPts val="3500"/>
              </a:lnSpc>
              <a:buNone/>
            </a:pPr>
            <a:r>
              <a:rPr lang="pl-PL" sz="2000" dirty="0">
                <a:latin typeface="Arial" pitchFamily="34" charset="0"/>
                <a:cs typeface="Arial" pitchFamily="34" charset="0"/>
              </a:rPr>
              <a:t> </a:t>
            </a:r>
            <a:r>
              <a:rPr lang="pl-PL" sz="2000" b="1" dirty="0">
                <a:latin typeface="Arial" pitchFamily="34" charset="0"/>
                <a:cs typeface="Arial" pitchFamily="34" charset="0"/>
              </a:rPr>
              <a:t>    To specjalista, który zajmuje się obsługą liniową </a:t>
            </a:r>
            <a:br>
              <a:rPr lang="pl-PL" sz="2000" b="1" dirty="0">
                <a:latin typeface="Arial" pitchFamily="34" charset="0"/>
                <a:cs typeface="Arial" pitchFamily="34" charset="0"/>
              </a:rPr>
            </a:br>
            <a:r>
              <a:rPr lang="pl-PL" sz="2000" b="1" dirty="0">
                <a:latin typeface="Arial" pitchFamily="34" charset="0"/>
                <a:cs typeface="Arial" pitchFamily="34" charset="0"/>
              </a:rPr>
              <a:t>i hangarową wyposażenia elektrycznego i </a:t>
            </a:r>
            <a:r>
              <a:rPr lang="pl-PL" sz="2000" b="1" dirty="0" err="1">
                <a:latin typeface="Arial" pitchFamily="34" charset="0"/>
                <a:cs typeface="Arial" pitchFamily="34" charset="0"/>
              </a:rPr>
              <a:t>awionicznego</a:t>
            </a:r>
            <a:r>
              <a:rPr lang="pl-PL" sz="2000" b="1" dirty="0">
                <a:latin typeface="Arial" pitchFamily="34" charset="0"/>
                <a:cs typeface="Arial" pitchFamily="34" charset="0"/>
              </a:rPr>
              <a:t> </a:t>
            </a:r>
            <a:br>
              <a:rPr lang="pl-PL" sz="2000" b="1" dirty="0">
                <a:latin typeface="Arial" pitchFamily="34" charset="0"/>
                <a:cs typeface="Arial" pitchFamily="34" charset="0"/>
              </a:rPr>
            </a:br>
            <a:r>
              <a:rPr lang="pl-PL" sz="2000" b="1" dirty="0">
                <a:latin typeface="Arial" pitchFamily="34" charset="0"/>
                <a:cs typeface="Arial" pitchFamily="34" charset="0"/>
              </a:rPr>
              <a:t>statku powietrznego. Jest wykwalifikowanym pracownikiem, który zna przepisy prawa lotniczego, potrafi czytać dokumentację elektryczną i elektroniczną.</a:t>
            </a:r>
          </a:p>
        </p:txBody>
      </p:sp>
      <p:pic>
        <p:nvPicPr>
          <p:cNvPr id="7172" name="Obraz 8" descr="logo.JPG"/>
          <p:cNvPicPr>
            <a:picLocks noChangeAspect="1"/>
          </p:cNvPicPr>
          <p:nvPr/>
        </p:nvPicPr>
        <p:blipFill>
          <a:blip r:embed="rId2" cstate="print"/>
          <a:srcRect/>
          <a:stretch>
            <a:fillRect/>
          </a:stretch>
        </p:blipFill>
        <p:spPr bwMode="auto">
          <a:xfrm>
            <a:off x="395536" y="116632"/>
            <a:ext cx="795338" cy="1270000"/>
          </a:xfrm>
          <a:prstGeom prst="rect">
            <a:avLst/>
          </a:prstGeom>
          <a:noFill/>
          <a:ln w="9525">
            <a:noFill/>
            <a:miter lim="800000"/>
            <a:headEnd/>
            <a:tailEnd/>
          </a:ln>
        </p:spPr>
      </p:pic>
      <p:pic>
        <p:nvPicPr>
          <p:cNvPr id="5" name="Obraz 4" descr="1-3.jpg"/>
          <p:cNvPicPr>
            <a:picLocks noChangeAspect="1"/>
          </p:cNvPicPr>
          <p:nvPr/>
        </p:nvPicPr>
        <p:blipFill>
          <a:blip r:embed="rId3" cstate="print"/>
          <a:srcRect b="5303"/>
          <a:stretch>
            <a:fillRect/>
          </a:stretch>
        </p:blipFill>
        <p:spPr>
          <a:xfrm>
            <a:off x="539551" y="4131078"/>
            <a:ext cx="3312369" cy="2352534"/>
          </a:xfrm>
          <a:prstGeom prst="rect">
            <a:avLst/>
          </a:prstGeom>
          <a:ln>
            <a:noFill/>
          </a:ln>
          <a:effectLst>
            <a:outerShdw blurRad="292100" dist="139700" dir="2700000" algn="tl" rotWithShape="0">
              <a:srgbClr val="333333">
                <a:alpha val="65000"/>
              </a:srgbClr>
            </a:outerShdw>
          </a:effectLst>
        </p:spPr>
      </p:pic>
      <p:pic>
        <p:nvPicPr>
          <p:cNvPr id="6" name="Obraz 5" descr="Resized_20210301_090700.jpeg"/>
          <p:cNvPicPr>
            <a:picLocks noChangeAspect="1"/>
          </p:cNvPicPr>
          <p:nvPr/>
        </p:nvPicPr>
        <p:blipFill>
          <a:blip r:embed="rId4" cstate="print"/>
          <a:srcRect l="14597" t="3202" r="24782"/>
          <a:stretch>
            <a:fillRect/>
          </a:stretch>
        </p:blipFill>
        <p:spPr>
          <a:xfrm>
            <a:off x="10476656" y="2204864"/>
            <a:ext cx="3153119" cy="2376264"/>
          </a:xfrm>
          <a:prstGeom prst="rect">
            <a:avLst/>
          </a:prstGeom>
          <a:ln>
            <a:noFill/>
          </a:ln>
          <a:effectLst>
            <a:outerShdw blurRad="292100" dist="139700" dir="2700000" algn="tl" rotWithShape="0">
              <a:srgbClr val="333333">
                <a:alpha val="65000"/>
              </a:srgbClr>
            </a:outerShdw>
          </a:effectLst>
        </p:spPr>
      </p:pic>
      <p:sp>
        <p:nvSpPr>
          <p:cNvPr id="8" name="pole tekstowe 7"/>
          <p:cNvSpPr txBox="1"/>
          <p:nvPr/>
        </p:nvSpPr>
        <p:spPr>
          <a:xfrm>
            <a:off x="4283968" y="4149080"/>
            <a:ext cx="4185761" cy="3167534"/>
          </a:xfrm>
          <a:prstGeom prst="rect">
            <a:avLst/>
          </a:prstGeom>
          <a:noFill/>
        </p:spPr>
        <p:txBody>
          <a:bodyPr wrap="none" rtlCol="0">
            <a:spAutoFit/>
          </a:bodyPr>
          <a:lstStyle/>
          <a:p>
            <a:pPr indent="182563">
              <a:lnSpc>
                <a:spcPts val="2500"/>
              </a:lnSpc>
              <a:buFont typeface="Arial" pitchFamily="34" charset="0"/>
              <a:buChar char="•"/>
            </a:pPr>
            <a:r>
              <a:rPr lang="pl-PL" b="1" dirty="0"/>
              <a:t>Nauczane języki:</a:t>
            </a:r>
          </a:p>
          <a:p>
            <a:pPr indent="182563">
              <a:lnSpc>
                <a:spcPts val="2500"/>
              </a:lnSpc>
            </a:pPr>
            <a:r>
              <a:rPr lang="pl-PL" b="1" dirty="0">
                <a:solidFill>
                  <a:srgbClr val="FF0000"/>
                </a:solidFill>
              </a:rPr>
              <a:t>	angielski, hiszpański</a:t>
            </a:r>
          </a:p>
          <a:p>
            <a:pPr indent="182563">
              <a:lnSpc>
                <a:spcPts val="2500"/>
              </a:lnSpc>
              <a:buFont typeface="Arial" pitchFamily="34" charset="0"/>
              <a:buChar char="•"/>
            </a:pPr>
            <a:r>
              <a:rPr lang="pl-PL" b="1" dirty="0"/>
              <a:t>Przedmioty rozszerzone:</a:t>
            </a:r>
          </a:p>
          <a:p>
            <a:pPr indent="182563">
              <a:lnSpc>
                <a:spcPts val="2500"/>
              </a:lnSpc>
            </a:pPr>
            <a:r>
              <a:rPr lang="pl-PL" b="1" dirty="0">
                <a:solidFill>
                  <a:srgbClr val="FF0000"/>
                </a:solidFill>
              </a:rPr>
              <a:t>	matematyka, język angielski</a:t>
            </a:r>
          </a:p>
          <a:p>
            <a:pPr indent="182563">
              <a:lnSpc>
                <a:spcPts val="2500"/>
              </a:lnSpc>
              <a:buFont typeface="Arial" pitchFamily="34" charset="0"/>
              <a:buChar char="•"/>
            </a:pPr>
            <a:r>
              <a:rPr lang="pl-PL" b="1" dirty="0"/>
              <a:t>Przedmioty punktowane:</a:t>
            </a:r>
          </a:p>
          <a:p>
            <a:pPr indent="182563">
              <a:lnSpc>
                <a:spcPts val="2500"/>
              </a:lnSpc>
            </a:pPr>
            <a:r>
              <a:rPr lang="pl-PL" b="1" dirty="0"/>
              <a:t>	</a:t>
            </a:r>
            <a:r>
              <a:rPr lang="pl-PL" b="1" dirty="0">
                <a:solidFill>
                  <a:srgbClr val="FF0000"/>
                </a:solidFill>
              </a:rPr>
              <a:t>język polski, informatyka, </a:t>
            </a:r>
          </a:p>
          <a:p>
            <a:pPr indent="182563">
              <a:lnSpc>
                <a:spcPts val="2500"/>
              </a:lnSpc>
            </a:pPr>
            <a:r>
              <a:rPr lang="pl-PL" b="1" dirty="0">
                <a:solidFill>
                  <a:srgbClr val="FF0000"/>
                </a:solidFill>
              </a:rPr>
              <a:t>	matematyka, język obcy</a:t>
            </a:r>
          </a:p>
          <a:p>
            <a:pPr indent="182563"/>
            <a:endParaRPr lang="pl-PL" b="1" dirty="0"/>
          </a:p>
          <a:p>
            <a:pPr indent="182563"/>
            <a:endParaRPr lang="pl-PL" b="1" dirty="0"/>
          </a:p>
          <a:p>
            <a:pPr>
              <a:buFont typeface="Arial" pitchFamily="34" charset="0"/>
              <a:buChar char="•"/>
            </a:pPr>
            <a:endParaRPr lang="pl-PL"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lide(fromBottom)">
                                      <p:cBhvr>
                                        <p:cTn id="11" dur="3000"/>
                                        <p:tgtEl>
                                          <p:spTgt spid="10">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260648"/>
            <a:ext cx="8172450" cy="1143000"/>
          </a:xfrm>
        </p:spPr>
        <p:txBody>
          <a:bodyPr>
            <a:normAutofit/>
          </a:bodyPr>
          <a:lstStyle/>
          <a:p>
            <a:pPr>
              <a:defRPr/>
            </a:pPr>
            <a:r>
              <a:rPr lang="pl-PL" sz="32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TECHNIK MECHANIK LOTNICZY </a:t>
            </a:r>
          </a:p>
        </p:txBody>
      </p:sp>
      <p:sp>
        <p:nvSpPr>
          <p:cNvPr id="10" name="Symbol zastępczy zawartości 9"/>
          <p:cNvSpPr>
            <a:spLocks noGrp="1"/>
          </p:cNvSpPr>
          <p:nvPr>
            <p:ph idx="1"/>
          </p:nvPr>
        </p:nvSpPr>
        <p:spPr>
          <a:xfrm>
            <a:off x="0" y="1700808"/>
            <a:ext cx="8820472" cy="2664296"/>
          </a:xfrm>
        </p:spPr>
        <p:txBody>
          <a:bodyPr>
            <a:noAutofit/>
          </a:bodyPr>
          <a:lstStyle/>
          <a:p>
            <a:pPr>
              <a:lnSpc>
                <a:spcPts val="3500"/>
              </a:lnSpc>
              <a:buNone/>
            </a:pPr>
            <a:r>
              <a:rPr lang="pl-PL" sz="2000" dirty="0">
                <a:latin typeface="Arial" pitchFamily="34" charset="0"/>
                <a:cs typeface="Arial" pitchFamily="34" charset="0"/>
              </a:rPr>
              <a:t>   </a:t>
            </a:r>
            <a:r>
              <a:rPr lang="pl-PL" sz="2000" b="1" dirty="0">
                <a:latin typeface="Arial" pitchFamily="34" charset="0"/>
                <a:cs typeface="Arial" pitchFamily="34" charset="0"/>
              </a:rPr>
              <a:t>  Jest specjalistą, który zajmuje się naprawami statku powietrznego oraz jego zespołami. Jest wykwalifikowanym pracownikiem, który zna przepisy prawa lotniczego, potrafi czytać dokumentację płatowcową oraz silnikową. Zna nowoczesne rozwiązania, najnowocześniejsze materiały stosowane nie tylko w lotnictwie.</a:t>
            </a:r>
          </a:p>
        </p:txBody>
      </p:sp>
      <p:pic>
        <p:nvPicPr>
          <p:cNvPr id="7172" name="Obraz 8" descr="logo.JPG"/>
          <p:cNvPicPr>
            <a:picLocks noChangeAspect="1"/>
          </p:cNvPicPr>
          <p:nvPr/>
        </p:nvPicPr>
        <p:blipFill>
          <a:blip r:embed="rId2" cstate="print"/>
          <a:srcRect/>
          <a:stretch>
            <a:fillRect/>
          </a:stretch>
        </p:blipFill>
        <p:spPr bwMode="auto">
          <a:xfrm>
            <a:off x="467544" y="116632"/>
            <a:ext cx="795338" cy="1270000"/>
          </a:xfrm>
          <a:prstGeom prst="rect">
            <a:avLst/>
          </a:prstGeom>
          <a:noFill/>
          <a:ln w="9525">
            <a:noFill/>
            <a:miter lim="800000"/>
            <a:headEnd/>
            <a:tailEnd/>
          </a:ln>
        </p:spPr>
      </p:pic>
      <p:pic>
        <p:nvPicPr>
          <p:cNvPr id="5" name="Obraz 4" descr="4-3.jpg"/>
          <p:cNvPicPr>
            <a:picLocks noChangeAspect="1"/>
          </p:cNvPicPr>
          <p:nvPr/>
        </p:nvPicPr>
        <p:blipFill>
          <a:blip r:embed="rId3" cstate="print"/>
          <a:srcRect l="2882" t="26592" r="18499" b="7121"/>
          <a:stretch>
            <a:fillRect/>
          </a:stretch>
        </p:blipFill>
        <p:spPr>
          <a:xfrm>
            <a:off x="611560" y="4323805"/>
            <a:ext cx="3456384" cy="2201539"/>
          </a:xfrm>
          <a:prstGeom prst="rect">
            <a:avLst/>
          </a:prstGeom>
          <a:ln>
            <a:noFill/>
          </a:ln>
          <a:effectLst>
            <a:outerShdw blurRad="292100" dist="139700" dir="2700000" algn="tl" rotWithShape="0">
              <a:srgbClr val="333333">
                <a:alpha val="65000"/>
              </a:srgbClr>
            </a:outerShdw>
          </a:effectLst>
        </p:spPr>
      </p:pic>
      <p:pic>
        <p:nvPicPr>
          <p:cNvPr id="6" name="Obraz 5" descr="20210312_143236.jpg"/>
          <p:cNvPicPr>
            <a:picLocks noChangeAspect="1"/>
          </p:cNvPicPr>
          <p:nvPr/>
        </p:nvPicPr>
        <p:blipFill>
          <a:blip r:embed="rId4" cstate="print"/>
          <a:stretch>
            <a:fillRect/>
          </a:stretch>
        </p:blipFill>
        <p:spPr>
          <a:xfrm>
            <a:off x="9828584" y="3429000"/>
            <a:ext cx="3384376" cy="2376264"/>
          </a:xfrm>
          <a:prstGeom prst="rect">
            <a:avLst/>
          </a:prstGeom>
          <a:ln>
            <a:noFill/>
          </a:ln>
          <a:effectLst>
            <a:outerShdw blurRad="292100" dist="139700" dir="2700000" algn="tl" rotWithShape="0">
              <a:srgbClr val="333333">
                <a:alpha val="65000"/>
              </a:srgbClr>
            </a:outerShdw>
          </a:effectLst>
        </p:spPr>
      </p:pic>
      <p:sp>
        <p:nvSpPr>
          <p:cNvPr id="7" name="pole tekstowe 6"/>
          <p:cNvSpPr txBox="1"/>
          <p:nvPr/>
        </p:nvSpPr>
        <p:spPr>
          <a:xfrm>
            <a:off x="4427984" y="4293096"/>
            <a:ext cx="4185761" cy="3167534"/>
          </a:xfrm>
          <a:prstGeom prst="rect">
            <a:avLst/>
          </a:prstGeom>
          <a:noFill/>
        </p:spPr>
        <p:txBody>
          <a:bodyPr wrap="none" rtlCol="0">
            <a:spAutoFit/>
          </a:bodyPr>
          <a:lstStyle/>
          <a:p>
            <a:pPr indent="182563">
              <a:lnSpc>
                <a:spcPts val="2500"/>
              </a:lnSpc>
              <a:buFont typeface="Arial" pitchFamily="34" charset="0"/>
              <a:buChar char="•"/>
            </a:pPr>
            <a:r>
              <a:rPr lang="pl-PL" b="1" dirty="0"/>
              <a:t>Nauczane języki:</a:t>
            </a:r>
          </a:p>
          <a:p>
            <a:pPr indent="182563">
              <a:lnSpc>
                <a:spcPts val="2500"/>
              </a:lnSpc>
            </a:pPr>
            <a:r>
              <a:rPr lang="pl-PL" b="1" dirty="0">
                <a:solidFill>
                  <a:srgbClr val="FF0000"/>
                </a:solidFill>
              </a:rPr>
              <a:t>	angielski, hiszpański</a:t>
            </a:r>
          </a:p>
          <a:p>
            <a:pPr indent="182563">
              <a:lnSpc>
                <a:spcPts val="2500"/>
              </a:lnSpc>
              <a:buFont typeface="Arial" pitchFamily="34" charset="0"/>
              <a:buChar char="•"/>
            </a:pPr>
            <a:r>
              <a:rPr lang="pl-PL" b="1" dirty="0"/>
              <a:t>Przedmioty rozszerzone:</a:t>
            </a:r>
          </a:p>
          <a:p>
            <a:pPr indent="182563">
              <a:lnSpc>
                <a:spcPts val="2500"/>
              </a:lnSpc>
            </a:pPr>
            <a:r>
              <a:rPr lang="pl-PL" b="1" dirty="0">
                <a:solidFill>
                  <a:srgbClr val="FF0000"/>
                </a:solidFill>
              </a:rPr>
              <a:t>	matematyka, język angielski</a:t>
            </a:r>
          </a:p>
          <a:p>
            <a:pPr indent="182563">
              <a:lnSpc>
                <a:spcPts val="2500"/>
              </a:lnSpc>
              <a:buFont typeface="Arial" pitchFamily="34" charset="0"/>
              <a:buChar char="•"/>
            </a:pPr>
            <a:r>
              <a:rPr lang="pl-PL" b="1" dirty="0"/>
              <a:t>Przedmioty punktowane:</a:t>
            </a:r>
          </a:p>
          <a:p>
            <a:pPr indent="182563">
              <a:lnSpc>
                <a:spcPts val="2500"/>
              </a:lnSpc>
            </a:pPr>
            <a:r>
              <a:rPr lang="pl-PL" b="1" dirty="0"/>
              <a:t>	</a:t>
            </a:r>
            <a:r>
              <a:rPr lang="pl-PL" b="1" dirty="0">
                <a:solidFill>
                  <a:srgbClr val="FF0000"/>
                </a:solidFill>
              </a:rPr>
              <a:t>język polski, informatyka, </a:t>
            </a:r>
          </a:p>
          <a:p>
            <a:pPr indent="182563">
              <a:lnSpc>
                <a:spcPts val="2500"/>
              </a:lnSpc>
            </a:pPr>
            <a:r>
              <a:rPr lang="pl-PL" b="1" dirty="0">
                <a:solidFill>
                  <a:srgbClr val="FF0000"/>
                </a:solidFill>
              </a:rPr>
              <a:t>	matematyka, język obcy</a:t>
            </a:r>
          </a:p>
          <a:p>
            <a:pPr indent="182563"/>
            <a:endParaRPr lang="pl-PL" b="1" dirty="0"/>
          </a:p>
          <a:p>
            <a:pPr indent="182563"/>
            <a:endParaRPr lang="pl-PL" b="1" dirty="0"/>
          </a:p>
          <a:p>
            <a:pPr>
              <a:buFont typeface="Arial" pitchFamily="34" charset="0"/>
              <a:buChar char="•"/>
            </a:pPr>
            <a:endParaRPr lang="pl-PL"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lide(fromBottom)">
                                      <p:cBhvr>
                                        <p:cTn id="11" dur="3000"/>
                                        <p:tgtEl>
                                          <p:spTgt spid="10">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3688" y="188640"/>
            <a:ext cx="8172450" cy="926976"/>
          </a:xfrm>
        </p:spPr>
        <p:txBody>
          <a:bodyPr>
            <a:normAutofit fontScale="90000"/>
          </a:bodyPr>
          <a:lstStyle/>
          <a:p>
            <a:pPr>
              <a:defRPr/>
            </a:pPr>
            <a:br>
              <a:rPr lang="pl-PL" sz="2800" dirty="0">
                <a:latin typeface="Arial Black" pitchFamily="34" charset="0"/>
                <a:cs typeface="Arial" pitchFamily="34" charset="0"/>
              </a:rPr>
            </a:br>
            <a:r>
              <a:rPr lang="pl-PL" sz="40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TECHNIK MECHATRONIK</a:t>
            </a:r>
            <a:endParaRPr lang="pl-PL" sz="28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0" name="Symbol zastępczy zawartości 9"/>
          <p:cNvSpPr>
            <a:spLocks noGrp="1"/>
          </p:cNvSpPr>
          <p:nvPr>
            <p:ph idx="1"/>
          </p:nvPr>
        </p:nvSpPr>
        <p:spPr>
          <a:xfrm>
            <a:off x="0" y="1124744"/>
            <a:ext cx="8507288" cy="2952328"/>
          </a:xfrm>
        </p:spPr>
        <p:txBody>
          <a:bodyPr>
            <a:normAutofit/>
          </a:bodyPr>
          <a:lstStyle/>
          <a:p>
            <a:pPr>
              <a:lnSpc>
                <a:spcPts val="3500"/>
              </a:lnSpc>
              <a:buNone/>
            </a:pPr>
            <a:br>
              <a:rPr lang="pl-PL" dirty="0">
                <a:effectLst>
                  <a:outerShdw blurRad="38100" dist="38100" dir="2700000" algn="tl">
                    <a:srgbClr val="000000">
                      <a:alpha val="43137"/>
                    </a:srgbClr>
                  </a:outerShdw>
                </a:effectLst>
                <a:latin typeface="Arial" pitchFamily="34" charset="0"/>
                <a:cs typeface="Arial" pitchFamily="34" charset="0"/>
              </a:rPr>
            </a:br>
            <a:r>
              <a:rPr lang="pl-PL" sz="2000" b="1" dirty="0">
                <a:effectLst>
                  <a:outerShdw blurRad="38100" dist="38100" dir="2700000" algn="tl">
                    <a:srgbClr val="000000">
                      <a:alpha val="43137"/>
                    </a:srgbClr>
                  </a:outerShdw>
                </a:effectLst>
                <a:latin typeface="Arial" pitchFamily="34" charset="0"/>
                <a:cs typeface="Arial" pitchFamily="34" charset="0"/>
              </a:rPr>
              <a:t>Projektuje oraz wytwarza części i zespoły maszyn urządzeń mechanicznych z wykorzystaniem technik komputerowych. Wykorzystuje w swojej pracy nowoczesne techniki sterowania maszynami i urządzeniami łączące w sobie elektronikę, informatykę, mechanikę, automatykę i robotykę</a:t>
            </a:r>
            <a:r>
              <a:rPr lang="pl-PL" sz="2000" b="1" dirty="0">
                <a:effectLst>
                  <a:outerShdw blurRad="38100" dist="38100" dir="2700000" algn="tl">
                    <a:srgbClr val="000000">
                      <a:alpha val="43137"/>
                    </a:srgbClr>
                  </a:outerShdw>
                </a:effectLst>
              </a:rPr>
              <a:t>.</a:t>
            </a:r>
            <a:endParaRPr lang="pl-PL" sz="2000" b="1" dirty="0">
              <a:effectLst>
                <a:outerShdw blurRad="38100" dist="38100" dir="2700000" algn="tl">
                  <a:srgbClr val="000000">
                    <a:alpha val="43137"/>
                  </a:srgbClr>
                </a:outerShdw>
              </a:effectLst>
              <a:latin typeface="Arial" pitchFamily="34" charset="0"/>
              <a:cs typeface="Arial" pitchFamily="34" charset="0"/>
            </a:endParaRPr>
          </a:p>
        </p:txBody>
      </p:sp>
      <p:pic>
        <p:nvPicPr>
          <p:cNvPr id="7172" name="Obraz 8" descr="logo.JPG"/>
          <p:cNvPicPr>
            <a:picLocks noChangeAspect="1"/>
          </p:cNvPicPr>
          <p:nvPr/>
        </p:nvPicPr>
        <p:blipFill>
          <a:blip r:embed="rId2" cstate="print"/>
          <a:srcRect/>
          <a:stretch>
            <a:fillRect/>
          </a:stretch>
        </p:blipFill>
        <p:spPr bwMode="auto">
          <a:xfrm>
            <a:off x="611560" y="188640"/>
            <a:ext cx="721521" cy="1152128"/>
          </a:xfrm>
          <a:prstGeom prst="rect">
            <a:avLst/>
          </a:prstGeom>
          <a:noFill/>
          <a:ln w="9525">
            <a:noFill/>
            <a:miter lim="800000"/>
            <a:headEnd/>
            <a:tailEnd/>
          </a:ln>
        </p:spPr>
      </p:pic>
      <p:pic>
        <p:nvPicPr>
          <p:cNvPr id="7" name="Obraz 6" descr="6.jpg"/>
          <p:cNvPicPr>
            <a:picLocks noChangeAspect="1"/>
          </p:cNvPicPr>
          <p:nvPr/>
        </p:nvPicPr>
        <p:blipFill>
          <a:blip r:embed="rId3" cstate="print"/>
          <a:srcRect t="29000" r="32675" b="5901"/>
          <a:stretch>
            <a:fillRect/>
          </a:stretch>
        </p:blipFill>
        <p:spPr>
          <a:xfrm>
            <a:off x="611560" y="4149080"/>
            <a:ext cx="3475261" cy="2376264"/>
          </a:xfrm>
          <a:prstGeom prst="rect">
            <a:avLst/>
          </a:prstGeom>
          <a:ln>
            <a:noFill/>
          </a:ln>
          <a:effectLst>
            <a:outerShdw blurRad="292100" dist="139700" dir="2700000" algn="tl" rotWithShape="0">
              <a:srgbClr val="333333">
                <a:alpha val="65000"/>
              </a:srgbClr>
            </a:outerShdw>
          </a:effectLst>
        </p:spPr>
      </p:pic>
      <p:sp>
        <p:nvSpPr>
          <p:cNvPr id="8" name="pole tekstowe 7"/>
          <p:cNvSpPr txBox="1"/>
          <p:nvPr/>
        </p:nvSpPr>
        <p:spPr>
          <a:xfrm>
            <a:off x="4283968" y="4149080"/>
            <a:ext cx="3993401" cy="3167534"/>
          </a:xfrm>
          <a:prstGeom prst="rect">
            <a:avLst/>
          </a:prstGeom>
          <a:noFill/>
        </p:spPr>
        <p:txBody>
          <a:bodyPr wrap="none" rtlCol="0">
            <a:spAutoFit/>
          </a:bodyPr>
          <a:lstStyle/>
          <a:p>
            <a:pPr indent="182563">
              <a:lnSpc>
                <a:spcPts val="2500"/>
              </a:lnSpc>
              <a:buFont typeface="Arial" pitchFamily="34" charset="0"/>
              <a:buChar char="•"/>
            </a:pPr>
            <a:r>
              <a:rPr lang="pl-PL" b="1" dirty="0"/>
              <a:t>Nauczane języki:</a:t>
            </a:r>
          </a:p>
          <a:p>
            <a:pPr indent="182563">
              <a:lnSpc>
                <a:spcPts val="2500"/>
              </a:lnSpc>
            </a:pPr>
            <a:r>
              <a:rPr lang="pl-PL" b="1" dirty="0">
                <a:solidFill>
                  <a:srgbClr val="FF0000"/>
                </a:solidFill>
              </a:rPr>
              <a:t>	angielski, niemiecki</a:t>
            </a:r>
          </a:p>
          <a:p>
            <a:pPr indent="182563">
              <a:lnSpc>
                <a:spcPts val="2500"/>
              </a:lnSpc>
              <a:buFont typeface="Arial" pitchFamily="34" charset="0"/>
              <a:buChar char="•"/>
            </a:pPr>
            <a:r>
              <a:rPr lang="pl-PL" b="1" dirty="0"/>
              <a:t>Przedmioty rozszerzone:</a:t>
            </a:r>
          </a:p>
          <a:p>
            <a:pPr indent="182563">
              <a:lnSpc>
                <a:spcPts val="2500"/>
              </a:lnSpc>
            </a:pPr>
            <a:r>
              <a:rPr lang="pl-PL" b="1" dirty="0">
                <a:solidFill>
                  <a:srgbClr val="FF0000"/>
                </a:solidFill>
              </a:rPr>
              <a:t>	matematyka, informatyka</a:t>
            </a:r>
          </a:p>
          <a:p>
            <a:pPr indent="182563">
              <a:lnSpc>
                <a:spcPts val="2500"/>
              </a:lnSpc>
              <a:buFont typeface="Arial" pitchFamily="34" charset="0"/>
              <a:buChar char="•"/>
            </a:pPr>
            <a:r>
              <a:rPr lang="pl-PL" b="1" dirty="0"/>
              <a:t>Przedmioty punktowane:</a:t>
            </a:r>
          </a:p>
          <a:p>
            <a:pPr indent="182563">
              <a:lnSpc>
                <a:spcPts val="2500"/>
              </a:lnSpc>
            </a:pPr>
            <a:r>
              <a:rPr lang="pl-PL" b="1" dirty="0"/>
              <a:t>	</a:t>
            </a:r>
            <a:r>
              <a:rPr lang="pl-PL" b="1" dirty="0">
                <a:solidFill>
                  <a:srgbClr val="FF0000"/>
                </a:solidFill>
              </a:rPr>
              <a:t>język polski, informatyka, </a:t>
            </a:r>
          </a:p>
          <a:p>
            <a:pPr indent="182563">
              <a:lnSpc>
                <a:spcPts val="2500"/>
              </a:lnSpc>
            </a:pPr>
            <a:r>
              <a:rPr lang="pl-PL" b="1" dirty="0">
                <a:solidFill>
                  <a:srgbClr val="FF0000"/>
                </a:solidFill>
              </a:rPr>
              <a:t>	matematyka, język obcy</a:t>
            </a:r>
          </a:p>
          <a:p>
            <a:pPr indent="182563"/>
            <a:endParaRPr lang="pl-PL" b="1" dirty="0"/>
          </a:p>
          <a:p>
            <a:pPr indent="182563"/>
            <a:endParaRPr lang="pl-PL" b="1" dirty="0"/>
          </a:p>
          <a:p>
            <a:pPr>
              <a:buFont typeface="Arial" pitchFamily="34" charset="0"/>
              <a:buChar char="•"/>
            </a:pPr>
            <a:endParaRPr lang="pl-PL"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lide(fromBottom)">
                                      <p:cBhvr>
                                        <p:cTn id="11" dur="3000"/>
                                        <p:tgtEl>
                                          <p:spTgt spid="10">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3688" y="188640"/>
            <a:ext cx="8172450" cy="926976"/>
          </a:xfrm>
        </p:spPr>
        <p:txBody>
          <a:bodyPr>
            <a:normAutofit fontScale="90000"/>
          </a:bodyPr>
          <a:lstStyle/>
          <a:p>
            <a:pPr>
              <a:defRPr/>
            </a:pPr>
            <a:br>
              <a:rPr lang="pl-PL" sz="2800" dirty="0">
                <a:latin typeface="Arial Black" pitchFamily="34" charset="0"/>
                <a:cs typeface="Arial" pitchFamily="34" charset="0"/>
              </a:rPr>
            </a:br>
            <a:r>
              <a:rPr lang="pl-PL" sz="40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rPr>
              <a:t>TECHNIK ROBOTYK</a:t>
            </a:r>
            <a:endParaRPr lang="pl-PL" sz="2800" dirty="0">
              <a:solidFill>
                <a:schemeClr val="bg2">
                  <a:lumMod val="75000"/>
                </a:schemeClr>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0" name="Symbol zastępczy zawartości 9"/>
          <p:cNvSpPr>
            <a:spLocks noGrp="1"/>
          </p:cNvSpPr>
          <p:nvPr>
            <p:ph idx="1"/>
          </p:nvPr>
        </p:nvSpPr>
        <p:spPr>
          <a:xfrm>
            <a:off x="169168" y="1124744"/>
            <a:ext cx="8507288" cy="2952328"/>
          </a:xfrm>
        </p:spPr>
        <p:txBody>
          <a:bodyPr>
            <a:normAutofit/>
          </a:bodyPr>
          <a:lstStyle/>
          <a:p>
            <a:pPr>
              <a:lnSpc>
                <a:spcPts val="3500"/>
              </a:lnSpc>
              <a:buNone/>
            </a:pPr>
            <a:r>
              <a:rPr lang="pl-PL" dirty="0">
                <a:effectLst>
                  <a:outerShdw blurRad="38100" dist="38100" dir="2700000" algn="tl">
                    <a:srgbClr val="000000">
                      <a:alpha val="43137"/>
                    </a:srgbClr>
                  </a:outerShdw>
                </a:effectLst>
                <a:latin typeface="Arial" pitchFamily="34" charset="0"/>
                <a:cs typeface="Arial" pitchFamily="34" charset="0"/>
              </a:rPr>
              <a:t> </a:t>
            </a:r>
            <a:br>
              <a:rPr lang="pl-PL" dirty="0">
                <a:effectLst>
                  <a:outerShdw blurRad="38100" dist="38100" dir="2700000" algn="tl">
                    <a:srgbClr val="000000">
                      <a:alpha val="43137"/>
                    </a:srgbClr>
                  </a:outerShdw>
                </a:effectLst>
                <a:latin typeface="Arial" pitchFamily="34" charset="0"/>
                <a:cs typeface="Arial" pitchFamily="34" charset="0"/>
              </a:rPr>
            </a:br>
            <a:r>
              <a:rPr lang="pl-PL" sz="2000" b="1" dirty="0"/>
              <a:t>To specjalista w zakresie montowania, uruchamiania</a:t>
            </a:r>
          </a:p>
          <a:p>
            <a:pPr>
              <a:lnSpc>
                <a:spcPts val="3500"/>
              </a:lnSpc>
              <a:buNone/>
            </a:pPr>
            <a:r>
              <a:rPr lang="pl-PL" sz="2000" b="1" dirty="0"/>
              <a:t>     i obsługi układów mechanicznych i elektronicznych robotów; czytania szkiców i rysunków elementów konstrukcji robotów; programowania robotów przemysłowych; planowania i pracy przy produkcji zrobotyzowanej.</a:t>
            </a:r>
          </a:p>
          <a:p>
            <a:pPr>
              <a:buNone/>
            </a:pPr>
            <a:endParaRPr lang="pl-PL" b="1" dirty="0">
              <a:effectLst>
                <a:outerShdw blurRad="38100" dist="38100" dir="2700000" algn="tl">
                  <a:srgbClr val="000000">
                    <a:alpha val="43137"/>
                  </a:srgbClr>
                </a:outerShdw>
              </a:effectLst>
              <a:latin typeface="Arial" pitchFamily="34" charset="0"/>
              <a:cs typeface="Arial" pitchFamily="34" charset="0"/>
            </a:endParaRPr>
          </a:p>
        </p:txBody>
      </p:sp>
      <p:pic>
        <p:nvPicPr>
          <p:cNvPr id="7172" name="Obraz 8" descr="logo.JPG"/>
          <p:cNvPicPr>
            <a:picLocks noChangeAspect="1"/>
          </p:cNvPicPr>
          <p:nvPr/>
        </p:nvPicPr>
        <p:blipFill>
          <a:blip r:embed="rId2" cstate="print"/>
          <a:srcRect/>
          <a:stretch>
            <a:fillRect/>
          </a:stretch>
        </p:blipFill>
        <p:spPr bwMode="auto">
          <a:xfrm>
            <a:off x="611560" y="188640"/>
            <a:ext cx="721521" cy="1152128"/>
          </a:xfrm>
          <a:prstGeom prst="rect">
            <a:avLst/>
          </a:prstGeom>
          <a:noFill/>
          <a:ln w="9525">
            <a:noFill/>
            <a:miter lim="800000"/>
            <a:headEnd/>
            <a:tailEnd/>
          </a:ln>
        </p:spPr>
      </p:pic>
      <p:pic>
        <p:nvPicPr>
          <p:cNvPr id="7" name="Obraz 6" descr="6.jpg"/>
          <p:cNvPicPr>
            <a:picLocks noChangeAspect="1"/>
          </p:cNvPicPr>
          <p:nvPr/>
        </p:nvPicPr>
        <p:blipFill>
          <a:blip r:embed="rId3" cstate="print"/>
          <a:stretch>
            <a:fillRect/>
          </a:stretch>
        </p:blipFill>
        <p:spPr>
          <a:xfrm>
            <a:off x="755576" y="4149081"/>
            <a:ext cx="3475261" cy="2304256"/>
          </a:xfrm>
          <a:prstGeom prst="rect">
            <a:avLst/>
          </a:prstGeom>
          <a:ln>
            <a:noFill/>
          </a:ln>
          <a:effectLst>
            <a:outerShdw blurRad="292100" dist="139700" dir="2700000" algn="tl" rotWithShape="0">
              <a:srgbClr val="333333">
                <a:alpha val="65000"/>
              </a:srgbClr>
            </a:outerShdw>
          </a:effectLst>
        </p:spPr>
      </p:pic>
      <p:pic>
        <p:nvPicPr>
          <p:cNvPr id="8" name="Obraz 7" descr="2-1.jpg"/>
          <p:cNvPicPr>
            <a:picLocks noChangeAspect="1"/>
          </p:cNvPicPr>
          <p:nvPr/>
        </p:nvPicPr>
        <p:blipFill>
          <a:blip r:embed="rId4" cstate="print"/>
          <a:srcRect l="10626" t="16400" b="4851"/>
          <a:stretch>
            <a:fillRect/>
          </a:stretch>
        </p:blipFill>
        <p:spPr>
          <a:xfrm>
            <a:off x="-4356992" y="3717032"/>
            <a:ext cx="3672408" cy="2426852"/>
          </a:xfrm>
          <a:prstGeom prst="rect">
            <a:avLst/>
          </a:prstGeom>
          <a:ln>
            <a:noFill/>
          </a:ln>
          <a:effectLst>
            <a:outerShdw blurRad="292100" dist="139700" dir="2700000" algn="tl" rotWithShape="0">
              <a:srgbClr val="333333">
                <a:alpha val="65000"/>
              </a:srgbClr>
            </a:outerShdw>
          </a:effectLst>
        </p:spPr>
      </p:pic>
      <p:sp>
        <p:nvSpPr>
          <p:cNvPr id="9" name="pole tekstowe 8"/>
          <p:cNvSpPr txBox="1"/>
          <p:nvPr/>
        </p:nvSpPr>
        <p:spPr>
          <a:xfrm>
            <a:off x="4788024" y="4149080"/>
            <a:ext cx="3993401" cy="3167534"/>
          </a:xfrm>
          <a:prstGeom prst="rect">
            <a:avLst/>
          </a:prstGeom>
          <a:noFill/>
        </p:spPr>
        <p:txBody>
          <a:bodyPr wrap="none" rtlCol="0">
            <a:spAutoFit/>
          </a:bodyPr>
          <a:lstStyle/>
          <a:p>
            <a:pPr indent="182563">
              <a:lnSpc>
                <a:spcPts val="2500"/>
              </a:lnSpc>
              <a:buFont typeface="Arial" pitchFamily="34" charset="0"/>
              <a:buChar char="•"/>
            </a:pPr>
            <a:r>
              <a:rPr lang="pl-PL" b="1" dirty="0"/>
              <a:t>Nauczane języki:</a:t>
            </a:r>
          </a:p>
          <a:p>
            <a:pPr indent="182563">
              <a:lnSpc>
                <a:spcPts val="2500"/>
              </a:lnSpc>
            </a:pPr>
            <a:r>
              <a:rPr lang="pl-PL" b="1" dirty="0">
                <a:solidFill>
                  <a:srgbClr val="FF0000"/>
                </a:solidFill>
              </a:rPr>
              <a:t>	angielski, niemiecki</a:t>
            </a:r>
          </a:p>
          <a:p>
            <a:pPr indent="182563">
              <a:lnSpc>
                <a:spcPts val="2500"/>
              </a:lnSpc>
              <a:buFont typeface="Arial" pitchFamily="34" charset="0"/>
              <a:buChar char="•"/>
            </a:pPr>
            <a:r>
              <a:rPr lang="pl-PL" b="1" dirty="0"/>
              <a:t>Przedmioty rozszerzone:</a:t>
            </a:r>
          </a:p>
          <a:p>
            <a:pPr indent="182563">
              <a:lnSpc>
                <a:spcPts val="2500"/>
              </a:lnSpc>
            </a:pPr>
            <a:r>
              <a:rPr lang="pl-PL" b="1" dirty="0">
                <a:solidFill>
                  <a:srgbClr val="FF0000"/>
                </a:solidFill>
              </a:rPr>
              <a:t>	matematyka, informatyka</a:t>
            </a:r>
          </a:p>
          <a:p>
            <a:pPr indent="182563">
              <a:lnSpc>
                <a:spcPts val="2500"/>
              </a:lnSpc>
              <a:buFont typeface="Arial" pitchFamily="34" charset="0"/>
              <a:buChar char="•"/>
            </a:pPr>
            <a:r>
              <a:rPr lang="pl-PL" b="1" dirty="0"/>
              <a:t>Przedmioty punktowane:</a:t>
            </a:r>
          </a:p>
          <a:p>
            <a:pPr indent="182563">
              <a:lnSpc>
                <a:spcPts val="2500"/>
              </a:lnSpc>
            </a:pPr>
            <a:r>
              <a:rPr lang="pl-PL" b="1" dirty="0"/>
              <a:t>	</a:t>
            </a:r>
            <a:r>
              <a:rPr lang="pl-PL" b="1" dirty="0">
                <a:solidFill>
                  <a:srgbClr val="FF0000"/>
                </a:solidFill>
              </a:rPr>
              <a:t>język polski, informatyka, </a:t>
            </a:r>
          </a:p>
          <a:p>
            <a:pPr indent="182563">
              <a:lnSpc>
                <a:spcPts val="2500"/>
              </a:lnSpc>
            </a:pPr>
            <a:r>
              <a:rPr lang="pl-PL" b="1" dirty="0">
                <a:solidFill>
                  <a:srgbClr val="FF0000"/>
                </a:solidFill>
              </a:rPr>
              <a:t>	matematyka, język obcy</a:t>
            </a:r>
          </a:p>
          <a:p>
            <a:pPr indent="182563"/>
            <a:endParaRPr lang="pl-PL" b="1" dirty="0"/>
          </a:p>
          <a:p>
            <a:pPr indent="182563"/>
            <a:endParaRPr lang="pl-PL" b="1" dirty="0"/>
          </a:p>
          <a:p>
            <a:pPr>
              <a:buFont typeface="Arial" pitchFamily="34" charset="0"/>
              <a:buChar char="•"/>
            </a:pPr>
            <a:endParaRPr lang="pl-PL"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lide(fromBottom)">
                                      <p:cBhvr>
                                        <p:cTn id="11" dur="3000"/>
                                        <p:tgtEl>
                                          <p:spTgt spid="10">
                                            <p:txEl>
                                              <p:pRg st="0" end="0"/>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slide(fromBottom)">
                                      <p:cBhvr>
                                        <p:cTn id="14" dur="3000"/>
                                        <p:tgtEl>
                                          <p:spTgt spid="10">
                                            <p:txEl>
                                              <p:pRg st="1" end="1"/>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bldP spid="9" grpId="0"/>
    </p:bldLst>
  </p:timing>
</p:sld>
</file>

<file path=ppt/theme/theme1.xml><?xml version="1.0" encoding="utf-8"?>
<a:theme xmlns:a="http://schemas.openxmlformats.org/drawingml/2006/main" name="Techniczny">
  <a:themeElements>
    <a:clrScheme name="Niestandardowy 1">
      <a:dk1>
        <a:srgbClr val="000000"/>
      </a:dk1>
      <a:lt1>
        <a:srgbClr val="FFFFFF"/>
      </a:lt1>
      <a:dk2>
        <a:srgbClr val="44546A"/>
      </a:dk2>
      <a:lt2>
        <a:srgbClr val="E7E6E6"/>
      </a:lt2>
      <a:accent1>
        <a:srgbClr val="C00000"/>
      </a:accent1>
      <a:accent2>
        <a:srgbClr val="FF0000"/>
      </a:accent2>
      <a:accent3>
        <a:srgbClr val="637183"/>
      </a:accent3>
      <a:accent4>
        <a:srgbClr val="434E5E"/>
      </a:accent4>
      <a:accent5>
        <a:srgbClr val="5B9BD5"/>
      </a:accent5>
      <a:accent6>
        <a:srgbClr val="6D0910"/>
      </a:accent6>
      <a:hlink>
        <a:srgbClr val="0563C1"/>
      </a:hlink>
      <a:folHlink>
        <a:srgbClr val="954F72"/>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8463</TotalTime>
  <Words>1167</Words>
  <Application>Microsoft Office PowerPoint</Application>
  <PresentationFormat>Pokaz na ekranie (4:3)</PresentationFormat>
  <Paragraphs>172</Paragraphs>
  <Slides>18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18</vt:i4>
      </vt:variant>
    </vt:vector>
  </HeadingPairs>
  <TitlesOfParts>
    <vt:vector size="24" baseType="lpstr">
      <vt:lpstr>Arial</vt:lpstr>
      <vt:lpstr>Arial Black</vt:lpstr>
      <vt:lpstr>Calibri</vt:lpstr>
      <vt:lpstr>Franklin Gothic Book</vt:lpstr>
      <vt:lpstr>Wingdings 2</vt:lpstr>
      <vt:lpstr>Techniczny</vt:lpstr>
      <vt:lpstr>Prezentacja programu PowerPoint</vt:lpstr>
      <vt:lpstr>Prezentacja programu PowerPoint</vt:lpstr>
      <vt:lpstr>Prezentacja programu PowerPoint</vt:lpstr>
      <vt:lpstr>ZAWODY w CKZiU 2024/2025</vt:lpstr>
      <vt:lpstr>ZAWODY w CKZiU 2024/2025</vt:lpstr>
      <vt:lpstr>TECHNIK AWIONIK</vt:lpstr>
      <vt:lpstr>TECHNIK MECHANIK LOTNICZY </vt:lpstr>
      <vt:lpstr> TECHNIK MECHATRONIK</vt:lpstr>
      <vt:lpstr> TECHNIK ROBOTYK</vt:lpstr>
      <vt:lpstr> TECHNIK SPAWALNICTWA</vt:lpstr>
      <vt:lpstr>TECHNIK MECHANIK</vt:lpstr>
      <vt:lpstr>TECHNIK URZĄDZEŃ I SYSTEMÓW ENERGETYKI ODNAWIALNEJ </vt:lpstr>
      <vt:lpstr>TECHNIK CHŁODNICTWA  I KLIMATYZACJI</vt:lpstr>
      <vt:lpstr>OPERATOR OBRABIREK SKRAWAJĄCYCH</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rekrutacja</dc:title>
  <dc:subject>prezentacja rekrutacja</dc:subject>
  <dc:creator>JoKo</dc:creator>
  <cp:keywords>prezentacja</cp:keywords>
  <cp:lastModifiedBy>user</cp:lastModifiedBy>
  <cp:revision>692</cp:revision>
  <dcterms:created xsi:type="dcterms:W3CDTF">2012-11-19T09:49:38Z</dcterms:created>
  <dcterms:modified xsi:type="dcterms:W3CDTF">2024-03-15T09:48:53Z</dcterms:modified>
  <cp:category>prezentacja</cp:category>
</cp:coreProperties>
</file>